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4"/>
  </p:handoutMasterIdLst>
  <p:sldIdLst>
    <p:sldId id="256" r:id="rId2"/>
    <p:sldId id="257" r:id="rId3"/>
  </p:sldIdLst>
  <p:sldSz cx="10058400" cy="7772400"/>
  <p:notesSz cx="6858000" cy="9080500"/>
  <p:defaultTextStyle>
    <a:defPPr>
      <a:defRPr lang="en-US"/>
    </a:defPPr>
    <a:lvl1pPr algn="l" rtl="0" eaLnBrk="0" fontAlgn="base" hangingPunct="0">
      <a:spcBef>
        <a:spcPct val="0"/>
      </a:spcBef>
      <a:spcAft>
        <a:spcPct val="0"/>
      </a:spcAft>
      <a:defRPr sz="7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7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7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7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700" kern="1200">
        <a:solidFill>
          <a:schemeClr val="tx1"/>
        </a:solidFill>
        <a:latin typeface="Times New Roman" pitchFamily="18" charset="0"/>
        <a:ea typeface="+mn-ea"/>
        <a:cs typeface="+mn-cs"/>
      </a:defRPr>
    </a:lvl5pPr>
    <a:lvl6pPr marL="2286000" algn="l" defTabSz="914400" rtl="0" eaLnBrk="1" latinLnBrk="0" hangingPunct="1">
      <a:defRPr sz="700" kern="1200">
        <a:solidFill>
          <a:schemeClr val="tx1"/>
        </a:solidFill>
        <a:latin typeface="Times New Roman" pitchFamily="18" charset="0"/>
        <a:ea typeface="+mn-ea"/>
        <a:cs typeface="+mn-cs"/>
      </a:defRPr>
    </a:lvl6pPr>
    <a:lvl7pPr marL="2743200" algn="l" defTabSz="914400" rtl="0" eaLnBrk="1" latinLnBrk="0" hangingPunct="1">
      <a:defRPr sz="700" kern="1200">
        <a:solidFill>
          <a:schemeClr val="tx1"/>
        </a:solidFill>
        <a:latin typeface="Times New Roman" pitchFamily="18" charset="0"/>
        <a:ea typeface="+mn-ea"/>
        <a:cs typeface="+mn-cs"/>
      </a:defRPr>
    </a:lvl7pPr>
    <a:lvl8pPr marL="3200400" algn="l" defTabSz="914400" rtl="0" eaLnBrk="1" latinLnBrk="0" hangingPunct="1">
      <a:defRPr sz="700" kern="1200">
        <a:solidFill>
          <a:schemeClr val="tx1"/>
        </a:solidFill>
        <a:latin typeface="Times New Roman" pitchFamily="18" charset="0"/>
        <a:ea typeface="+mn-ea"/>
        <a:cs typeface="+mn-cs"/>
      </a:defRPr>
    </a:lvl8pPr>
    <a:lvl9pPr marL="3657600" algn="l" defTabSz="914400" rtl="0" eaLnBrk="1" latinLnBrk="0" hangingPunct="1">
      <a:defRPr sz="7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C6600"/>
    <a:srgbClr val="101000"/>
    <a:srgbClr val="000099"/>
    <a:srgbClr val="CC0000"/>
    <a:srgbClr val="CC9900"/>
    <a:srgbClr val="CECECE"/>
    <a:srgbClr val="008000"/>
    <a:srgbClr val="6699FF"/>
    <a:srgbClr val="0066FF"/>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406" autoAdjust="0"/>
    <p:restoredTop sz="89491" autoAdjust="0"/>
  </p:normalViewPr>
  <p:slideViewPr>
    <p:cSldViewPr>
      <p:cViewPr varScale="1">
        <p:scale>
          <a:sx n="72" d="100"/>
          <a:sy n="72" d="100"/>
        </p:scale>
        <p:origin x="2166" y="294"/>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83" d="100"/>
        <a:sy n="28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9219" name="Rectangle 1027"/>
          <p:cNvSpPr>
            <a:spLocks noGrp="1" noChangeArrowheads="1"/>
          </p:cNvSpPr>
          <p:nvPr>
            <p:ph type="dt" sz="quarter" idx="1"/>
          </p:nvPr>
        </p:nvSpPr>
        <p:spPr bwMode="auto">
          <a:xfrm>
            <a:off x="388620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9220" name="Rectangle 1028"/>
          <p:cNvSpPr>
            <a:spLocks noGrp="1" noChangeArrowheads="1"/>
          </p:cNvSpPr>
          <p:nvPr>
            <p:ph type="ftr" sz="quarter" idx="2"/>
          </p:nvPr>
        </p:nvSpPr>
        <p:spPr bwMode="auto">
          <a:xfrm>
            <a:off x="0" y="8626475"/>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9221" name="Rectangle 1029"/>
          <p:cNvSpPr>
            <a:spLocks noGrp="1" noChangeArrowheads="1"/>
          </p:cNvSpPr>
          <p:nvPr>
            <p:ph type="sldNum" sz="quarter" idx="3"/>
          </p:nvPr>
        </p:nvSpPr>
        <p:spPr bwMode="auto">
          <a:xfrm>
            <a:off x="3886200" y="8626475"/>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6A209331-7F6B-446F-B5CF-46514CC4B0DB}" type="slidenum">
              <a:rPr lang="en-US"/>
              <a:pPr>
                <a:defRPr/>
              </a:pPr>
              <a:t>‹#›</a:t>
            </a:fld>
            <a:endParaRPr lang="en-US" dirty="0"/>
          </a:p>
        </p:txBody>
      </p:sp>
    </p:spTree>
    <p:extLst>
      <p:ext uri="{BB962C8B-B14F-4D97-AF65-F5344CB8AC3E}">
        <p14:creationId xmlns:p14="http://schemas.microsoft.com/office/powerpoint/2010/main" val="13770636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a:t>Click to edit Master title style</a:t>
            </a:r>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889DE165-8EC2-4984-84B0-926FBBA9A6F6}"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B9234AAB-4030-4C06-A6FA-3F0E74022A66}"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5975" y="690563"/>
            <a:ext cx="2136775" cy="62182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5650" y="690563"/>
            <a:ext cx="6257925" cy="62182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0EAB6D59-9D29-46CF-85FE-DF40A4C34CCC}"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E1FA787D-157E-47D4-9EF3-E89039E7B64D}"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585D292E-BBD3-4CA5-A8B9-F8A0DEA2A2D0}"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55650" y="2246313"/>
            <a:ext cx="4197350" cy="46624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2246313"/>
            <a:ext cx="4197350" cy="46624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86C76509-D3B6-4002-B04D-79676D889A7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dirty="0"/>
          </a:p>
        </p:txBody>
      </p:sp>
      <p:sp>
        <p:nvSpPr>
          <p:cNvPr id="8" name="Rectangle 5"/>
          <p:cNvSpPr>
            <a:spLocks noGrp="1" noChangeArrowheads="1"/>
          </p:cNvSpPr>
          <p:nvPr>
            <p:ph type="ftr" sz="quarter" idx="11"/>
          </p:nvPr>
        </p:nvSpPr>
        <p:spPr>
          <a:ln/>
        </p:spPr>
        <p:txBody>
          <a:bodyPr/>
          <a:lstStyle>
            <a:lvl1pPr>
              <a:defRPr/>
            </a:lvl1pPr>
          </a:lstStyle>
          <a:p>
            <a:endParaRPr lang="en-US" dirty="0"/>
          </a:p>
        </p:txBody>
      </p:sp>
      <p:sp>
        <p:nvSpPr>
          <p:cNvPr id="9" name="Rectangle 6"/>
          <p:cNvSpPr>
            <a:spLocks noGrp="1" noChangeArrowheads="1"/>
          </p:cNvSpPr>
          <p:nvPr>
            <p:ph type="sldNum" sz="quarter" idx="12"/>
          </p:nvPr>
        </p:nvSpPr>
        <p:spPr>
          <a:ln/>
        </p:spPr>
        <p:txBody>
          <a:bodyPr/>
          <a:lstStyle>
            <a:lvl1pPr>
              <a:defRPr/>
            </a:lvl1pPr>
          </a:lstStyle>
          <a:p>
            <a:fld id="{EC50188C-4611-4B13-B410-54C89868B52D}"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dirty="0"/>
          </a:p>
        </p:txBody>
      </p:sp>
      <p:sp>
        <p:nvSpPr>
          <p:cNvPr id="4" name="Rectangle 5"/>
          <p:cNvSpPr>
            <a:spLocks noGrp="1" noChangeArrowheads="1"/>
          </p:cNvSpPr>
          <p:nvPr>
            <p:ph type="ftr" sz="quarter" idx="11"/>
          </p:nvPr>
        </p:nvSpPr>
        <p:spPr>
          <a:ln/>
        </p:spPr>
        <p:txBody>
          <a:bodyPr/>
          <a:lstStyle>
            <a:lvl1pPr>
              <a:defRPr/>
            </a:lvl1pPr>
          </a:lstStyle>
          <a:p>
            <a:endParaRPr lang="en-US" dirty="0"/>
          </a:p>
        </p:txBody>
      </p:sp>
      <p:sp>
        <p:nvSpPr>
          <p:cNvPr id="5" name="Rectangle 6"/>
          <p:cNvSpPr>
            <a:spLocks noGrp="1" noChangeArrowheads="1"/>
          </p:cNvSpPr>
          <p:nvPr>
            <p:ph type="sldNum" sz="quarter" idx="12"/>
          </p:nvPr>
        </p:nvSpPr>
        <p:spPr>
          <a:ln/>
        </p:spPr>
        <p:txBody>
          <a:bodyPr/>
          <a:lstStyle>
            <a:lvl1pPr>
              <a:defRPr/>
            </a:lvl1pPr>
          </a:lstStyle>
          <a:p>
            <a:fld id="{029DB0E8-BBBD-4E34-9F23-853606154232}"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D1391C7F-0C77-4719-B0E2-1B3F07C0B5D4}"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76D3AF42-4A29-4560-B9F0-DD6E2104F2EE}"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495D87E2-FF29-437D-8FA3-4D4BE2B54206}"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55650" y="690563"/>
            <a:ext cx="8547100" cy="1295400"/>
          </a:xfrm>
          <a:prstGeom prst="rect">
            <a:avLst/>
          </a:prstGeom>
          <a:noFill/>
          <a:ln w="9525">
            <a:noFill/>
            <a:miter lim="800000"/>
            <a:headEnd/>
            <a:tailEnd/>
          </a:ln>
        </p:spPr>
        <p:txBody>
          <a:bodyPr vert="horz" wrap="square" lIns="100831" tIns="50415" rIns="100831" bIns="50415"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755650" y="2246313"/>
            <a:ext cx="8547100" cy="4662487"/>
          </a:xfrm>
          <a:prstGeom prst="rect">
            <a:avLst/>
          </a:prstGeom>
          <a:noFill/>
          <a:ln w="9525">
            <a:noFill/>
            <a:miter lim="800000"/>
            <a:headEnd/>
            <a:tailEnd/>
          </a:ln>
        </p:spPr>
        <p:txBody>
          <a:bodyPr vert="horz" wrap="square" lIns="100831" tIns="50415" rIns="100831" bIns="504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755650" y="7081838"/>
            <a:ext cx="2095500" cy="517525"/>
          </a:xfrm>
          <a:prstGeom prst="rect">
            <a:avLst/>
          </a:prstGeom>
          <a:noFill/>
          <a:ln w="9525">
            <a:noFill/>
            <a:miter lim="800000"/>
            <a:headEnd/>
            <a:tailEnd/>
          </a:ln>
          <a:effectLst/>
        </p:spPr>
        <p:txBody>
          <a:bodyPr vert="horz" wrap="square" lIns="100831" tIns="50415" rIns="100831" bIns="50415" numCol="1" anchor="t" anchorCtr="0" compatLnSpc="1">
            <a:prstTxWarp prst="textNoShape">
              <a:avLst/>
            </a:prstTxWarp>
          </a:bodyPr>
          <a:lstStyle>
            <a:lvl1pPr>
              <a:defRPr sz="1500"/>
            </a:lvl1pPr>
          </a:lstStyle>
          <a:p>
            <a:endParaRPr lang="en-US" dirty="0"/>
          </a:p>
        </p:txBody>
      </p:sp>
      <p:sp>
        <p:nvSpPr>
          <p:cNvPr id="1029" name="Rectangle 5"/>
          <p:cNvSpPr>
            <a:spLocks noGrp="1" noChangeArrowheads="1"/>
          </p:cNvSpPr>
          <p:nvPr>
            <p:ph type="ftr" sz="quarter" idx="3"/>
          </p:nvPr>
        </p:nvSpPr>
        <p:spPr bwMode="auto">
          <a:xfrm>
            <a:off x="3436938" y="7081838"/>
            <a:ext cx="3184525" cy="517525"/>
          </a:xfrm>
          <a:prstGeom prst="rect">
            <a:avLst/>
          </a:prstGeom>
          <a:noFill/>
          <a:ln w="9525">
            <a:noFill/>
            <a:miter lim="800000"/>
            <a:headEnd/>
            <a:tailEnd/>
          </a:ln>
          <a:effectLst/>
        </p:spPr>
        <p:txBody>
          <a:bodyPr vert="horz" wrap="square" lIns="100831" tIns="50415" rIns="100831" bIns="50415" numCol="1" anchor="t" anchorCtr="0" compatLnSpc="1">
            <a:prstTxWarp prst="textNoShape">
              <a:avLst/>
            </a:prstTxWarp>
          </a:bodyPr>
          <a:lstStyle>
            <a:lvl1pPr algn="ctr">
              <a:defRPr sz="1500"/>
            </a:lvl1pPr>
          </a:lstStyle>
          <a:p>
            <a:endParaRPr lang="en-US" dirty="0"/>
          </a:p>
        </p:txBody>
      </p:sp>
      <p:sp>
        <p:nvSpPr>
          <p:cNvPr id="1030" name="Rectangle 6"/>
          <p:cNvSpPr>
            <a:spLocks noGrp="1" noChangeArrowheads="1"/>
          </p:cNvSpPr>
          <p:nvPr>
            <p:ph type="sldNum" sz="quarter" idx="4"/>
          </p:nvPr>
        </p:nvSpPr>
        <p:spPr bwMode="auto">
          <a:xfrm>
            <a:off x="7207250" y="7081838"/>
            <a:ext cx="2095500" cy="517525"/>
          </a:xfrm>
          <a:prstGeom prst="rect">
            <a:avLst/>
          </a:prstGeom>
          <a:noFill/>
          <a:ln w="9525">
            <a:noFill/>
            <a:miter lim="800000"/>
            <a:headEnd/>
            <a:tailEnd/>
          </a:ln>
          <a:effectLst/>
        </p:spPr>
        <p:txBody>
          <a:bodyPr vert="horz" wrap="square" lIns="100831" tIns="50415" rIns="100831" bIns="50415" numCol="1" anchor="t" anchorCtr="0" compatLnSpc="1">
            <a:prstTxWarp prst="textNoShape">
              <a:avLst/>
            </a:prstTxWarp>
          </a:bodyPr>
          <a:lstStyle>
            <a:lvl1pPr algn="r">
              <a:defRPr sz="1500"/>
            </a:lvl1pPr>
          </a:lstStyle>
          <a:p>
            <a:fld id="{62C56E0C-16AB-41A0-9EA9-BACE6757D5D8}"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8063" rtl="0" eaLnBrk="0" fontAlgn="base" hangingPunct="0">
        <a:spcBef>
          <a:spcPct val="0"/>
        </a:spcBef>
        <a:spcAft>
          <a:spcPct val="0"/>
        </a:spcAft>
        <a:defRPr sz="4900">
          <a:solidFill>
            <a:schemeClr val="tx2"/>
          </a:solidFill>
          <a:latin typeface="+mj-lt"/>
          <a:ea typeface="+mj-ea"/>
          <a:cs typeface="+mj-cs"/>
        </a:defRPr>
      </a:lvl1pPr>
      <a:lvl2pPr algn="ctr" defTabSz="1008063" rtl="0" eaLnBrk="0" fontAlgn="base" hangingPunct="0">
        <a:spcBef>
          <a:spcPct val="0"/>
        </a:spcBef>
        <a:spcAft>
          <a:spcPct val="0"/>
        </a:spcAft>
        <a:defRPr sz="4900">
          <a:solidFill>
            <a:schemeClr val="tx2"/>
          </a:solidFill>
          <a:latin typeface="Times New Roman" pitchFamily="18" charset="0"/>
        </a:defRPr>
      </a:lvl2pPr>
      <a:lvl3pPr algn="ctr" defTabSz="1008063" rtl="0" eaLnBrk="0" fontAlgn="base" hangingPunct="0">
        <a:spcBef>
          <a:spcPct val="0"/>
        </a:spcBef>
        <a:spcAft>
          <a:spcPct val="0"/>
        </a:spcAft>
        <a:defRPr sz="4900">
          <a:solidFill>
            <a:schemeClr val="tx2"/>
          </a:solidFill>
          <a:latin typeface="Times New Roman" pitchFamily="18" charset="0"/>
        </a:defRPr>
      </a:lvl3pPr>
      <a:lvl4pPr algn="ctr" defTabSz="1008063" rtl="0" eaLnBrk="0" fontAlgn="base" hangingPunct="0">
        <a:spcBef>
          <a:spcPct val="0"/>
        </a:spcBef>
        <a:spcAft>
          <a:spcPct val="0"/>
        </a:spcAft>
        <a:defRPr sz="4900">
          <a:solidFill>
            <a:schemeClr val="tx2"/>
          </a:solidFill>
          <a:latin typeface="Times New Roman" pitchFamily="18" charset="0"/>
        </a:defRPr>
      </a:lvl4pPr>
      <a:lvl5pPr algn="ctr" defTabSz="1008063" rtl="0" eaLnBrk="0" fontAlgn="base" hangingPunct="0">
        <a:spcBef>
          <a:spcPct val="0"/>
        </a:spcBef>
        <a:spcAft>
          <a:spcPct val="0"/>
        </a:spcAft>
        <a:defRPr sz="4900">
          <a:solidFill>
            <a:schemeClr val="tx2"/>
          </a:solidFill>
          <a:latin typeface="Times New Roman" pitchFamily="18" charset="0"/>
        </a:defRPr>
      </a:lvl5pPr>
      <a:lvl6pPr marL="457200" algn="ctr" defTabSz="1008063" rtl="0" eaLnBrk="0" fontAlgn="base" hangingPunct="0">
        <a:spcBef>
          <a:spcPct val="0"/>
        </a:spcBef>
        <a:spcAft>
          <a:spcPct val="0"/>
        </a:spcAft>
        <a:defRPr sz="4900">
          <a:solidFill>
            <a:schemeClr val="tx2"/>
          </a:solidFill>
          <a:latin typeface="Times New Roman" pitchFamily="18" charset="0"/>
        </a:defRPr>
      </a:lvl6pPr>
      <a:lvl7pPr marL="914400" algn="ctr" defTabSz="1008063" rtl="0" eaLnBrk="0" fontAlgn="base" hangingPunct="0">
        <a:spcBef>
          <a:spcPct val="0"/>
        </a:spcBef>
        <a:spcAft>
          <a:spcPct val="0"/>
        </a:spcAft>
        <a:defRPr sz="4900">
          <a:solidFill>
            <a:schemeClr val="tx2"/>
          </a:solidFill>
          <a:latin typeface="Times New Roman" pitchFamily="18" charset="0"/>
        </a:defRPr>
      </a:lvl7pPr>
      <a:lvl8pPr marL="1371600" algn="ctr" defTabSz="1008063" rtl="0" eaLnBrk="0" fontAlgn="base" hangingPunct="0">
        <a:spcBef>
          <a:spcPct val="0"/>
        </a:spcBef>
        <a:spcAft>
          <a:spcPct val="0"/>
        </a:spcAft>
        <a:defRPr sz="4900">
          <a:solidFill>
            <a:schemeClr val="tx2"/>
          </a:solidFill>
          <a:latin typeface="Times New Roman" pitchFamily="18" charset="0"/>
        </a:defRPr>
      </a:lvl8pPr>
      <a:lvl9pPr marL="1828800" algn="ctr" defTabSz="1008063" rtl="0" eaLnBrk="0" fontAlgn="base" hangingPunct="0">
        <a:spcBef>
          <a:spcPct val="0"/>
        </a:spcBef>
        <a:spcAft>
          <a:spcPct val="0"/>
        </a:spcAft>
        <a:defRPr sz="4900">
          <a:solidFill>
            <a:schemeClr val="tx2"/>
          </a:solidFill>
          <a:latin typeface="Times New Roman" pitchFamily="18" charset="0"/>
        </a:defRPr>
      </a:lvl9pPr>
    </p:titleStyle>
    <p:bodyStyle>
      <a:lvl1pPr marL="377825" indent="-377825" algn="l" defTabSz="1008063" rtl="0" eaLnBrk="0" fontAlgn="base" hangingPunct="0">
        <a:spcBef>
          <a:spcPct val="20000"/>
        </a:spcBef>
        <a:spcAft>
          <a:spcPct val="0"/>
        </a:spcAft>
        <a:buChar char="•"/>
        <a:defRPr sz="3500">
          <a:solidFill>
            <a:schemeClr val="tx1"/>
          </a:solidFill>
          <a:latin typeface="+mn-lt"/>
          <a:ea typeface="+mn-ea"/>
          <a:cs typeface="+mn-cs"/>
        </a:defRPr>
      </a:lvl1pPr>
      <a:lvl2pPr marL="819150" indent="-314325" algn="l" defTabSz="1008063" rtl="0" eaLnBrk="0" fontAlgn="base" hangingPunct="0">
        <a:spcBef>
          <a:spcPct val="20000"/>
        </a:spcBef>
        <a:spcAft>
          <a:spcPct val="0"/>
        </a:spcAft>
        <a:buChar char="–"/>
        <a:defRPr sz="3100">
          <a:solidFill>
            <a:schemeClr val="tx1"/>
          </a:solidFill>
          <a:latin typeface="+mn-lt"/>
        </a:defRPr>
      </a:lvl2pPr>
      <a:lvl3pPr marL="1260475" indent="-252413" algn="l" defTabSz="1008063" rtl="0" eaLnBrk="0" fontAlgn="base" hangingPunct="0">
        <a:spcBef>
          <a:spcPct val="20000"/>
        </a:spcBef>
        <a:spcAft>
          <a:spcPct val="0"/>
        </a:spcAft>
        <a:buChar char="•"/>
        <a:defRPr sz="2600">
          <a:solidFill>
            <a:schemeClr val="tx1"/>
          </a:solidFill>
          <a:latin typeface="+mn-lt"/>
        </a:defRPr>
      </a:lvl3pPr>
      <a:lvl4pPr marL="1765300" indent="-252413" algn="l" defTabSz="1008063" rtl="0" eaLnBrk="0" fontAlgn="base" hangingPunct="0">
        <a:spcBef>
          <a:spcPct val="20000"/>
        </a:spcBef>
        <a:spcAft>
          <a:spcPct val="0"/>
        </a:spcAft>
        <a:buChar char="–"/>
        <a:defRPr sz="2200">
          <a:solidFill>
            <a:schemeClr val="tx1"/>
          </a:solidFill>
          <a:latin typeface="+mn-lt"/>
        </a:defRPr>
      </a:lvl4pPr>
      <a:lvl5pPr marL="2268538" indent="-252413" algn="l" defTabSz="1008063" rtl="0" eaLnBrk="0" fontAlgn="base" hangingPunct="0">
        <a:spcBef>
          <a:spcPct val="20000"/>
        </a:spcBef>
        <a:spcAft>
          <a:spcPct val="0"/>
        </a:spcAft>
        <a:buChar char="»"/>
        <a:defRPr sz="2200">
          <a:solidFill>
            <a:schemeClr val="tx1"/>
          </a:solidFill>
          <a:latin typeface="+mn-lt"/>
        </a:defRPr>
      </a:lvl5pPr>
      <a:lvl6pPr marL="2725738" indent="-252413" algn="l" defTabSz="1008063" rtl="0" eaLnBrk="0" fontAlgn="base" hangingPunct="0">
        <a:spcBef>
          <a:spcPct val="20000"/>
        </a:spcBef>
        <a:spcAft>
          <a:spcPct val="0"/>
        </a:spcAft>
        <a:buChar char="»"/>
        <a:defRPr sz="2200">
          <a:solidFill>
            <a:schemeClr val="tx1"/>
          </a:solidFill>
          <a:latin typeface="+mn-lt"/>
        </a:defRPr>
      </a:lvl6pPr>
      <a:lvl7pPr marL="3182938" indent="-252413" algn="l" defTabSz="1008063" rtl="0" eaLnBrk="0" fontAlgn="base" hangingPunct="0">
        <a:spcBef>
          <a:spcPct val="20000"/>
        </a:spcBef>
        <a:spcAft>
          <a:spcPct val="0"/>
        </a:spcAft>
        <a:buChar char="»"/>
        <a:defRPr sz="2200">
          <a:solidFill>
            <a:schemeClr val="tx1"/>
          </a:solidFill>
          <a:latin typeface="+mn-lt"/>
        </a:defRPr>
      </a:lvl7pPr>
      <a:lvl8pPr marL="3640138" indent="-252413" algn="l" defTabSz="1008063" rtl="0" eaLnBrk="0" fontAlgn="base" hangingPunct="0">
        <a:spcBef>
          <a:spcPct val="20000"/>
        </a:spcBef>
        <a:spcAft>
          <a:spcPct val="0"/>
        </a:spcAft>
        <a:buChar char="»"/>
        <a:defRPr sz="2200">
          <a:solidFill>
            <a:schemeClr val="tx1"/>
          </a:solidFill>
          <a:latin typeface="+mn-lt"/>
        </a:defRPr>
      </a:lvl8pPr>
      <a:lvl9pPr marL="4097338" indent="-252413" algn="l" defTabSz="1008063" rtl="0" eaLnBrk="0" fontAlgn="base" hangingPunct="0">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8" name="Picture 4" descr="Screen Shot 2013-05-09 at 8.41.07 PM.png"/>
          <p:cNvPicPr>
            <a:picLocks noChangeAspect="1"/>
          </p:cNvPicPr>
          <p:nvPr/>
        </p:nvPicPr>
        <p:blipFill rotWithShape="1">
          <a:blip r:embed="rId2" cstate="print">
            <a:alphaModFix amt="15000"/>
            <a:extLst>
              <a:ext uri="{BEBA8EAE-BF5A-486C-A8C5-ECC9F3942E4B}">
                <a14:imgProps xmlns:a14="http://schemas.microsoft.com/office/drawing/2010/main">
                  <a14:imgLayer r:embed="rId3">
                    <a14:imgEffect>
                      <a14:saturation sat="66000"/>
                    </a14:imgEffect>
                  </a14:imgLayer>
                </a14:imgProps>
              </a:ext>
            </a:extLst>
          </a:blip>
          <a:srcRect l="18876" r="19948" b="48276"/>
          <a:stretch/>
        </p:blipFill>
        <p:spPr bwMode="auto">
          <a:xfrm>
            <a:off x="0" y="0"/>
            <a:ext cx="8923305" cy="7772400"/>
          </a:xfrm>
          <a:prstGeom prst="rect">
            <a:avLst/>
          </a:prstGeom>
          <a:noFill/>
          <a:ln w="28575">
            <a:noFill/>
            <a:miter lim="800000"/>
            <a:headEnd/>
            <a:tailEnd/>
          </a:ln>
        </p:spPr>
      </p:pic>
      <p:sp>
        <p:nvSpPr>
          <p:cNvPr id="2345" name="AutoShape 297"/>
          <p:cNvSpPr>
            <a:spLocks noChangeArrowheads="1"/>
          </p:cNvSpPr>
          <p:nvPr/>
        </p:nvSpPr>
        <p:spPr bwMode="auto">
          <a:xfrm>
            <a:off x="213360" y="2362200"/>
            <a:ext cx="2926080" cy="457200"/>
          </a:xfrm>
          <a:prstGeom prst="roundRect">
            <a:avLst>
              <a:gd name="adj" fmla="val 16667"/>
            </a:avLst>
          </a:prstGeom>
          <a:solidFill>
            <a:schemeClr val="tx1"/>
          </a:solidFill>
          <a:ln w="19050">
            <a:solidFill>
              <a:schemeClr val="tx1"/>
            </a:solidFill>
            <a:round/>
            <a:headEnd/>
            <a:tailEnd/>
          </a:ln>
          <a:effectLst/>
        </p:spPr>
        <p:txBody>
          <a:bodyPr wrap="none" anchor="b"/>
          <a:lstStyle/>
          <a:p>
            <a:pPr algn="ctr">
              <a:defRPr/>
            </a:pPr>
            <a:r>
              <a:rPr lang="en-US" sz="2400" b="1" dirty="0">
                <a:solidFill>
                  <a:schemeClr val="bg1"/>
                </a:solidFill>
                <a:effectLst>
                  <a:outerShdw blurRad="38100" dist="38100" dir="2700000" algn="tl">
                    <a:srgbClr val="000000"/>
                  </a:outerShdw>
                </a:effectLst>
                <a:latin typeface="Monotype Corsiva" pitchFamily="66" charset="0"/>
                <a:cs typeface="Times New Roman" pitchFamily="18" charset="0"/>
              </a:rPr>
              <a:t>For Your  Convenience</a:t>
            </a:r>
          </a:p>
        </p:txBody>
      </p:sp>
      <p:sp>
        <p:nvSpPr>
          <p:cNvPr id="84" name="Rectangle 32"/>
          <p:cNvSpPr>
            <a:spLocks noChangeArrowheads="1"/>
          </p:cNvSpPr>
          <p:nvPr/>
        </p:nvSpPr>
        <p:spPr bwMode="auto">
          <a:xfrm>
            <a:off x="152400" y="259122"/>
            <a:ext cx="3200400" cy="4102910"/>
          </a:xfrm>
          <a:prstGeom prst="rect">
            <a:avLst/>
          </a:prstGeom>
          <a:noFill/>
          <a:ln w="9525">
            <a:noFill/>
            <a:miter lim="800000"/>
            <a:headEnd/>
            <a:tailEnd/>
          </a:ln>
        </p:spPr>
        <p:txBody>
          <a:bodyPr wrap="square" lIns="100831" tIns="50415" rIns="100831" bIns="50415">
            <a:spAutoFit/>
          </a:bodyPr>
          <a:lstStyle/>
          <a:p>
            <a:pPr defTabSz="1008063"/>
            <a:r>
              <a:rPr lang="en-US" sz="1300" b="1" dirty="0">
                <a:latin typeface="Calibri"/>
                <a:cs typeface="Calibri"/>
              </a:rPr>
              <a:t>Who is responsible for printing the program?</a:t>
            </a:r>
            <a:endParaRPr lang="en-US" sz="1300" dirty="0">
              <a:latin typeface="Calibri"/>
              <a:cs typeface="Calibri"/>
            </a:endParaRPr>
          </a:p>
          <a:p>
            <a:pPr defTabSz="1008063"/>
            <a:r>
              <a:rPr lang="en-US" sz="1300" dirty="0">
                <a:latin typeface="Calibri"/>
                <a:cs typeface="Calibri"/>
              </a:rPr>
              <a:t>The church is responsible for printing the funeral program for services on-site.  For funeral or memorial services off-site, the family is responsible for printing the program.  The funeral home can assist you in printing your program or recommending a quality printing company.  </a:t>
            </a:r>
          </a:p>
          <a:p>
            <a:pPr defTabSz="1008063"/>
            <a:endParaRPr lang="en-US" sz="1300" dirty="0">
              <a:latin typeface="Calibri"/>
              <a:cs typeface="Calibri"/>
            </a:endParaRPr>
          </a:p>
          <a:p>
            <a:pPr defTabSz="1008063"/>
            <a:endParaRPr lang="en-US" sz="1300" dirty="0">
              <a:latin typeface="Calibri"/>
              <a:cs typeface="Calibri"/>
            </a:endParaRPr>
          </a:p>
          <a:p>
            <a:pPr defTabSz="1008063"/>
            <a:endParaRPr lang="en-US" sz="1300" dirty="0">
              <a:latin typeface="Calibri"/>
              <a:cs typeface="Calibri"/>
            </a:endParaRPr>
          </a:p>
          <a:p>
            <a:pPr defTabSz="1008063"/>
            <a:endParaRPr lang="en-US" sz="1300" dirty="0">
              <a:latin typeface="Calibri"/>
              <a:cs typeface="Calibri"/>
            </a:endParaRPr>
          </a:p>
          <a:p>
            <a:r>
              <a:rPr lang="en-US" sz="1300" dirty="0">
                <a:latin typeface="Calibri"/>
                <a:cs typeface="Calibri"/>
              </a:rPr>
              <a:t>It is our prayer that we can be a blessing to </a:t>
            </a:r>
          </a:p>
          <a:p>
            <a:r>
              <a:rPr lang="en-US" sz="1300" dirty="0">
                <a:latin typeface="Calibri"/>
                <a:cs typeface="Calibri"/>
              </a:rPr>
              <a:t>you and your family.  Therefore, we have </a:t>
            </a:r>
          </a:p>
          <a:p>
            <a:r>
              <a:rPr lang="en-US" sz="1300" dirty="0">
                <a:latin typeface="Calibri"/>
                <a:cs typeface="Calibri"/>
              </a:rPr>
              <a:t>provided the following map to aid you,</a:t>
            </a:r>
          </a:p>
          <a:p>
            <a:r>
              <a:rPr lang="en-US" sz="1300" dirty="0">
                <a:latin typeface="Calibri"/>
                <a:cs typeface="Calibri"/>
              </a:rPr>
              <a:t>your </a:t>
            </a:r>
            <a:r>
              <a:rPr lang="en-US" sz="1300">
                <a:latin typeface="Calibri"/>
                <a:cs typeface="Calibri"/>
              </a:rPr>
              <a:t>extended family, </a:t>
            </a:r>
            <a:r>
              <a:rPr lang="en-US" sz="1300" dirty="0">
                <a:latin typeface="Calibri"/>
                <a:cs typeface="Calibri"/>
              </a:rPr>
              <a:t>and friends in locating parking around First United Methodist Church. If you have any questions, please contact the church at: (248) 474-6573.  </a:t>
            </a:r>
          </a:p>
        </p:txBody>
      </p:sp>
      <p:grpSp>
        <p:nvGrpSpPr>
          <p:cNvPr id="5" name="Group 4">
            <a:extLst>
              <a:ext uri="{FF2B5EF4-FFF2-40B4-BE49-F238E27FC236}">
                <a16:creationId xmlns:a16="http://schemas.microsoft.com/office/drawing/2014/main" id="{3BD06705-90E3-4E1F-86BE-850BE20556D1}"/>
              </a:ext>
            </a:extLst>
          </p:cNvPr>
          <p:cNvGrpSpPr/>
          <p:nvPr/>
        </p:nvGrpSpPr>
        <p:grpSpPr>
          <a:xfrm>
            <a:off x="6858000" y="0"/>
            <a:ext cx="3200400" cy="7799832"/>
            <a:chOff x="6858000" y="0"/>
            <a:chExt cx="3200400" cy="7799832"/>
          </a:xfrm>
        </p:grpSpPr>
        <p:pic>
          <p:nvPicPr>
            <p:cNvPr id="27" name="Picture 4" descr="Screen Shot 2013-05-09 at 8.41.07 PM.png"/>
            <p:cNvPicPr>
              <a:picLocks/>
            </p:cNvPicPr>
            <p:nvPr/>
          </p:nvPicPr>
          <p:blipFill rotWithShape="1">
            <a:blip r:embed="rId4" cstate="print"/>
            <a:srcRect t="75720"/>
            <a:stretch/>
          </p:blipFill>
          <p:spPr bwMode="auto">
            <a:xfrm>
              <a:off x="6858000" y="3511597"/>
              <a:ext cx="3200400" cy="4288235"/>
            </a:xfrm>
            <a:prstGeom prst="rect">
              <a:avLst/>
            </a:prstGeom>
            <a:noFill/>
            <a:ln w="28575">
              <a:noFill/>
              <a:miter lim="800000"/>
              <a:headEnd/>
              <a:tailEnd/>
            </a:ln>
          </p:spPr>
        </p:pic>
        <p:sp>
          <p:nvSpPr>
            <p:cNvPr id="2052" name="Text Box 216"/>
            <p:cNvSpPr txBox="1">
              <a:spLocks noChangeArrowheads="1"/>
            </p:cNvSpPr>
            <p:nvPr/>
          </p:nvSpPr>
          <p:spPr bwMode="auto">
            <a:xfrm>
              <a:off x="6858000" y="5943600"/>
              <a:ext cx="3200399" cy="1600438"/>
            </a:xfrm>
            <a:prstGeom prst="rect">
              <a:avLst/>
            </a:prstGeom>
            <a:noFill/>
            <a:ln w="9525">
              <a:noFill/>
              <a:miter lim="800000"/>
              <a:headEnd/>
              <a:tailEnd/>
            </a:ln>
          </p:spPr>
          <p:txBody>
            <a:bodyPr wrap="square">
              <a:spAutoFit/>
            </a:bodyPr>
            <a:lstStyle/>
            <a:p>
              <a:pPr algn="ctr" eaLnBrk="1" hangingPunct="1"/>
              <a:r>
                <a:rPr lang="en-US" sz="1400" b="1" dirty="0">
                  <a:solidFill>
                    <a:schemeClr val="bg1"/>
                  </a:solidFill>
                  <a:latin typeface="Calibri"/>
                  <a:cs typeface="Calibri"/>
                </a:rPr>
                <a:t>FIRST</a:t>
              </a:r>
              <a:r>
                <a:rPr lang="en-US" sz="1400" dirty="0">
                  <a:solidFill>
                    <a:schemeClr val="bg1"/>
                  </a:solidFill>
                  <a:latin typeface="Calibri"/>
                  <a:cs typeface="Calibri"/>
                </a:rPr>
                <a:t> </a:t>
              </a:r>
              <a:r>
                <a:rPr lang="en-US" sz="1400" b="1" dirty="0">
                  <a:solidFill>
                    <a:schemeClr val="bg1"/>
                  </a:solidFill>
                  <a:latin typeface="Calibri"/>
                  <a:cs typeface="Calibri"/>
                </a:rPr>
                <a:t>UNITED METHODIST CHURCH</a:t>
              </a:r>
              <a:r>
                <a:rPr lang="en-US" sz="1400" dirty="0">
                  <a:solidFill>
                    <a:schemeClr val="bg1"/>
                  </a:solidFill>
                  <a:latin typeface="Calibri"/>
                  <a:cs typeface="Calibri"/>
                </a:rPr>
                <a:t> </a:t>
              </a:r>
            </a:p>
            <a:p>
              <a:pPr algn="ctr"/>
              <a:r>
                <a:rPr lang="en-US" sz="1200" dirty="0">
                  <a:solidFill>
                    <a:schemeClr val="bg1"/>
                  </a:solidFill>
                  <a:latin typeface="Calibri"/>
                  <a:cs typeface="Calibri"/>
                </a:rPr>
                <a:t>33112 Grand River Ave.</a:t>
              </a:r>
            </a:p>
            <a:p>
              <a:pPr algn="ctr"/>
              <a:r>
                <a:rPr lang="en-US" sz="1200" dirty="0">
                  <a:solidFill>
                    <a:schemeClr val="bg1"/>
                  </a:solidFill>
                  <a:latin typeface="Calibri"/>
                  <a:cs typeface="Calibri"/>
                </a:rPr>
                <a:t>Farmington, MI 48335</a:t>
              </a:r>
            </a:p>
            <a:p>
              <a:pPr algn="ctr"/>
              <a:r>
                <a:rPr lang="en-US" sz="1200" dirty="0">
                  <a:solidFill>
                    <a:schemeClr val="bg1"/>
                  </a:solidFill>
                  <a:latin typeface="Calibri"/>
                  <a:cs typeface="Calibri"/>
                </a:rPr>
                <a:t>Phone: (248) 474-6573</a:t>
              </a:r>
            </a:p>
            <a:p>
              <a:pPr algn="ctr"/>
              <a:r>
                <a:rPr lang="en-US" sz="1200" dirty="0">
                  <a:solidFill>
                    <a:schemeClr val="bg1"/>
                  </a:solidFill>
                  <a:latin typeface="Calibri"/>
                  <a:cs typeface="Calibri"/>
                </a:rPr>
                <a:t>www.farmingtonfumc.org</a:t>
              </a:r>
            </a:p>
            <a:p>
              <a:pPr algn="ctr"/>
              <a:endParaRPr lang="en-US" sz="1050" dirty="0">
                <a:solidFill>
                  <a:schemeClr val="bg1"/>
                </a:solidFill>
                <a:latin typeface="Calibri"/>
                <a:cs typeface="Calibri"/>
              </a:endParaRPr>
            </a:p>
            <a:p>
              <a:pPr algn="ctr"/>
              <a:r>
                <a:rPr lang="en-US" sz="1350" b="1" dirty="0">
                  <a:solidFill>
                    <a:schemeClr val="bg1"/>
                  </a:solidFill>
                  <a:latin typeface="Calibri"/>
                  <a:cs typeface="Calibri"/>
                </a:rPr>
                <a:t>Rev. Dr. Anthony R. Hood</a:t>
              </a:r>
            </a:p>
            <a:p>
              <a:pPr algn="ctr"/>
              <a:r>
                <a:rPr lang="en-US" sz="1200" dirty="0">
                  <a:solidFill>
                    <a:schemeClr val="bg1"/>
                  </a:solidFill>
                  <a:latin typeface="Calibri"/>
                  <a:cs typeface="Calibri"/>
                </a:rPr>
                <a:t>Pastor</a:t>
              </a:r>
            </a:p>
          </p:txBody>
        </p:sp>
        <p:pic>
          <p:nvPicPr>
            <p:cNvPr id="71" name="Picture 4" descr="Screen Shot 2013-05-09 at 8.41.07 PM.png"/>
            <p:cNvPicPr>
              <a:picLocks/>
            </p:cNvPicPr>
            <p:nvPr/>
          </p:nvPicPr>
          <p:blipFill>
            <a:blip r:embed="rId5" cstate="print">
              <a:extLst>
                <a:ext uri="{BEBA8EAE-BF5A-486C-A8C5-ECC9F3942E4B}">
                  <a14:imgProps xmlns:a14="http://schemas.microsoft.com/office/drawing/2010/main">
                    <a14:imgLayer r:embed="rId6">
                      <a14:imgEffect>
                        <a14:saturation sat="200000"/>
                      </a14:imgEffect>
                    </a14:imgLayer>
                  </a14:imgProps>
                </a:ext>
              </a:extLst>
            </a:blip>
            <a:srcRect/>
            <a:stretch>
              <a:fillRect/>
            </a:stretch>
          </p:blipFill>
          <p:spPr bwMode="auto">
            <a:xfrm>
              <a:off x="6858000" y="0"/>
              <a:ext cx="3200400" cy="3657838"/>
            </a:xfrm>
            <a:prstGeom prst="rect">
              <a:avLst/>
            </a:prstGeom>
            <a:noFill/>
            <a:ln w="28575">
              <a:noFill/>
              <a:miter lim="800000"/>
              <a:headEnd/>
              <a:tailEnd/>
            </a:ln>
          </p:spPr>
        </p:pic>
        <p:sp>
          <p:nvSpPr>
            <p:cNvPr id="72" name="Rectangle 71"/>
            <p:cNvSpPr/>
            <p:nvPr/>
          </p:nvSpPr>
          <p:spPr>
            <a:xfrm>
              <a:off x="6858000" y="2351782"/>
              <a:ext cx="3200400" cy="1077218"/>
            </a:xfrm>
            <a:prstGeom prst="rect">
              <a:avLst/>
            </a:prstGeom>
            <a:noFill/>
          </p:spPr>
          <p:txBody>
            <a:bodyPr wrap="square" lIns="91440" tIns="45720" rIns="91440" bIns="45720">
              <a:spAutoFit/>
            </a:bodyPr>
            <a:lstStyle/>
            <a:p>
              <a:pPr algn="ctr"/>
              <a:r>
                <a:rPr lang="en-US" sz="3200" cap="none" spc="0" dirty="0">
                  <a:ln w="6350">
                    <a:noFill/>
                    <a:prstDash val="solid"/>
                  </a:ln>
                  <a:solidFill>
                    <a:schemeClr val="bg1"/>
                  </a:solidFill>
                  <a:latin typeface="Monotype Corsiva" pitchFamily="66" charset="0"/>
                </a:rPr>
                <a:t>Funeral  </a:t>
              </a:r>
              <a:r>
                <a:rPr lang="en-US" sz="3200" dirty="0">
                  <a:ln w="6350">
                    <a:noFill/>
                    <a:prstDash val="solid"/>
                  </a:ln>
                  <a:solidFill>
                    <a:schemeClr val="bg1"/>
                  </a:solidFill>
                  <a:latin typeface="Monotype Corsiva" pitchFamily="66" charset="0"/>
                </a:rPr>
                <a:t>Planning </a:t>
              </a:r>
            </a:p>
            <a:p>
              <a:pPr algn="ctr"/>
              <a:r>
                <a:rPr lang="en-US" sz="3200" dirty="0">
                  <a:ln w="6350">
                    <a:noFill/>
                    <a:prstDash val="solid"/>
                  </a:ln>
                  <a:solidFill>
                    <a:schemeClr val="bg1"/>
                  </a:solidFill>
                  <a:latin typeface="Monotype Corsiva" pitchFamily="66" charset="0"/>
                </a:rPr>
                <a:t>Guide</a:t>
              </a:r>
              <a:endParaRPr lang="en-US" sz="3200" cap="none" spc="0" dirty="0">
                <a:ln w="6350">
                  <a:noFill/>
                  <a:prstDash val="solid"/>
                </a:ln>
                <a:solidFill>
                  <a:schemeClr val="bg1"/>
                </a:solidFill>
                <a:latin typeface="Monotype Corsiva" pitchFamily="66" charset="0"/>
              </a:endParaRPr>
            </a:p>
          </p:txBody>
        </p:sp>
        <p:sp>
          <p:nvSpPr>
            <p:cNvPr id="76" name="Rectangle 75"/>
            <p:cNvSpPr/>
            <p:nvPr/>
          </p:nvSpPr>
          <p:spPr>
            <a:xfrm>
              <a:off x="6858000" y="3429000"/>
              <a:ext cx="3200400" cy="630942"/>
            </a:xfrm>
            <a:prstGeom prst="rect">
              <a:avLst/>
            </a:prstGeom>
          </p:spPr>
          <p:txBody>
            <a:bodyPr wrap="square">
              <a:spAutoFit/>
            </a:bodyPr>
            <a:lstStyle/>
            <a:p>
              <a:pPr algn="ctr" defTabSz="1008063"/>
              <a:r>
                <a:rPr lang="en-US" sz="1200" i="1" dirty="0">
                  <a:solidFill>
                    <a:schemeClr val="bg1"/>
                  </a:solidFill>
                  <a:latin typeface="Calibri"/>
                  <a:cs typeface="Calibri"/>
                </a:rPr>
                <a:t>“There is a time for everything, and a </a:t>
              </a:r>
            </a:p>
            <a:p>
              <a:pPr algn="ctr" defTabSz="1008063"/>
              <a:r>
                <a:rPr lang="en-US" sz="1200" i="1" dirty="0">
                  <a:solidFill>
                    <a:schemeClr val="bg1"/>
                  </a:solidFill>
                  <a:latin typeface="Calibri"/>
                  <a:cs typeface="Calibri"/>
                </a:rPr>
                <a:t>season for every activity under heaven...”</a:t>
              </a:r>
            </a:p>
            <a:p>
              <a:pPr algn="ctr" defTabSz="1008063"/>
              <a:r>
                <a:rPr lang="en-US" sz="1100" b="1" i="1" dirty="0">
                  <a:solidFill>
                    <a:schemeClr val="bg1"/>
                  </a:solidFill>
                  <a:latin typeface="Calibri"/>
                  <a:cs typeface="Calibri"/>
                </a:rPr>
                <a:t>Ecclesiastes 3:1 NIV</a:t>
              </a:r>
            </a:p>
          </p:txBody>
        </p:sp>
      </p:grpSp>
      <p:grpSp>
        <p:nvGrpSpPr>
          <p:cNvPr id="4" name="Group 3">
            <a:extLst>
              <a:ext uri="{FF2B5EF4-FFF2-40B4-BE49-F238E27FC236}">
                <a16:creationId xmlns:a16="http://schemas.microsoft.com/office/drawing/2014/main" id="{8B7BC1ED-AA94-4089-9DB1-22CFD9B56FCF}"/>
              </a:ext>
            </a:extLst>
          </p:cNvPr>
          <p:cNvGrpSpPr/>
          <p:nvPr/>
        </p:nvGrpSpPr>
        <p:grpSpPr>
          <a:xfrm>
            <a:off x="524810" y="4521796"/>
            <a:ext cx="2303180" cy="2491092"/>
            <a:chOff x="3874479" y="3184532"/>
            <a:chExt cx="2303180" cy="2491092"/>
          </a:xfrm>
        </p:grpSpPr>
        <p:grpSp>
          <p:nvGrpSpPr>
            <p:cNvPr id="45" name="Group 44"/>
            <p:cNvGrpSpPr>
              <a:grpSpLocks noChangeAspect="1"/>
            </p:cNvGrpSpPr>
            <p:nvPr/>
          </p:nvGrpSpPr>
          <p:grpSpPr>
            <a:xfrm>
              <a:off x="3874479" y="3184532"/>
              <a:ext cx="2303180" cy="2477660"/>
              <a:chOff x="3762870" y="3638460"/>
              <a:chExt cx="2738685" cy="3219476"/>
            </a:xfrm>
          </p:grpSpPr>
          <p:sp>
            <p:nvSpPr>
              <p:cNvPr id="46" name="Line 218"/>
              <p:cNvSpPr>
                <a:spLocks noChangeShapeType="1"/>
              </p:cNvSpPr>
              <p:nvPr/>
            </p:nvSpPr>
            <p:spPr bwMode="auto">
              <a:xfrm>
                <a:off x="3796066" y="6038166"/>
                <a:ext cx="2438400" cy="0"/>
              </a:xfrm>
              <a:prstGeom prst="line">
                <a:avLst/>
              </a:prstGeom>
              <a:noFill/>
              <a:ln w="9525">
                <a:solidFill>
                  <a:schemeClr val="tx1"/>
                </a:solidFill>
                <a:round/>
                <a:headEnd/>
                <a:tailEnd/>
              </a:ln>
            </p:spPr>
            <p:txBody>
              <a:bodyPr wrap="none" anchor="ctr"/>
              <a:lstStyle/>
              <a:p>
                <a:endParaRPr lang="en-US" dirty="0">
                  <a:latin typeface="Arial"/>
                  <a:cs typeface="Arial"/>
                </a:endParaRPr>
              </a:p>
            </p:txBody>
          </p:sp>
          <p:sp>
            <p:nvSpPr>
              <p:cNvPr id="47" name="Line 219"/>
              <p:cNvSpPr>
                <a:spLocks noChangeShapeType="1"/>
              </p:cNvSpPr>
              <p:nvPr/>
            </p:nvSpPr>
            <p:spPr bwMode="auto">
              <a:xfrm>
                <a:off x="6248400" y="3657600"/>
                <a:ext cx="0" cy="2590800"/>
              </a:xfrm>
              <a:prstGeom prst="line">
                <a:avLst/>
              </a:prstGeom>
              <a:noFill/>
              <a:ln w="9525">
                <a:solidFill>
                  <a:schemeClr val="tx1"/>
                </a:solidFill>
                <a:round/>
                <a:headEnd/>
                <a:tailEnd/>
              </a:ln>
            </p:spPr>
            <p:txBody>
              <a:bodyPr wrap="none" anchor="ctr"/>
              <a:lstStyle/>
              <a:p>
                <a:endParaRPr lang="en-US" dirty="0">
                  <a:latin typeface="Arial"/>
                  <a:cs typeface="Arial"/>
                </a:endParaRPr>
              </a:p>
            </p:txBody>
          </p:sp>
          <p:sp>
            <p:nvSpPr>
              <p:cNvPr id="48" name="Line 220"/>
              <p:cNvSpPr>
                <a:spLocks noChangeShapeType="1"/>
              </p:cNvSpPr>
              <p:nvPr/>
            </p:nvSpPr>
            <p:spPr bwMode="auto">
              <a:xfrm flipH="1">
                <a:off x="5129556" y="3657600"/>
                <a:ext cx="6377" cy="2074265"/>
              </a:xfrm>
              <a:prstGeom prst="line">
                <a:avLst/>
              </a:prstGeom>
              <a:noFill/>
              <a:ln w="9525">
                <a:solidFill>
                  <a:schemeClr val="tx1"/>
                </a:solidFill>
                <a:round/>
                <a:headEnd/>
                <a:tailEnd/>
              </a:ln>
            </p:spPr>
            <p:txBody>
              <a:bodyPr wrap="none" anchor="ctr"/>
              <a:lstStyle/>
              <a:p>
                <a:endParaRPr lang="en-US" dirty="0">
                  <a:latin typeface="Arial"/>
                  <a:cs typeface="Arial"/>
                </a:endParaRPr>
              </a:p>
            </p:txBody>
          </p:sp>
          <p:sp>
            <p:nvSpPr>
              <p:cNvPr id="49" name="Line 221"/>
              <p:cNvSpPr>
                <a:spLocks noChangeShapeType="1"/>
              </p:cNvSpPr>
              <p:nvPr/>
            </p:nvSpPr>
            <p:spPr bwMode="auto">
              <a:xfrm>
                <a:off x="5407759" y="3643313"/>
                <a:ext cx="6560" cy="2088566"/>
              </a:xfrm>
              <a:prstGeom prst="line">
                <a:avLst/>
              </a:prstGeom>
              <a:noFill/>
              <a:ln w="9525">
                <a:solidFill>
                  <a:schemeClr val="tx1"/>
                </a:solidFill>
                <a:round/>
                <a:headEnd/>
                <a:tailEnd/>
              </a:ln>
            </p:spPr>
            <p:txBody>
              <a:bodyPr wrap="none" anchor="ctr"/>
              <a:lstStyle/>
              <a:p>
                <a:endParaRPr lang="en-US" dirty="0">
                  <a:latin typeface="Arial"/>
                  <a:cs typeface="Arial"/>
                </a:endParaRPr>
              </a:p>
            </p:txBody>
          </p:sp>
          <p:sp>
            <p:nvSpPr>
              <p:cNvPr id="50" name="Line 222"/>
              <p:cNvSpPr>
                <a:spLocks noChangeShapeType="1"/>
              </p:cNvSpPr>
              <p:nvPr/>
            </p:nvSpPr>
            <p:spPr bwMode="auto">
              <a:xfrm>
                <a:off x="3762870" y="3638460"/>
                <a:ext cx="2485529" cy="19140"/>
              </a:xfrm>
              <a:prstGeom prst="line">
                <a:avLst/>
              </a:prstGeom>
              <a:noFill/>
              <a:ln w="9525">
                <a:solidFill>
                  <a:schemeClr val="tx1"/>
                </a:solidFill>
                <a:round/>
                <a:headEnd/>
                <a:tailEnd/>
              </a:ln>
            </p:spPr>
            <p:txBody>
              <a:bodyPr wrap="none" anchor="ctr"/>
              <a:lstStyle/>
              <a:p>
                <a:endParaRPr lang="en-US" dirty="0">
                  <a:latin typeface="Arial"/>
                  <a:cs typeface="Arial"/>
                </a:endParaRPr>
              </a:p>
            </p:txBody>
          </p:sp>
          <p:sp>
            <p:nvSpPr>
              <p:cNvPr id="51" name="Text Box 223"/>
              <p:cNvSpPr txBox="1">
                <a:spLocks noChangeArrowheads="1"/>
              </p:cNvSpPr>
              <p:nvPr/>
            </p:nvSpPr>
            <p:spPr bwMode="auto">
              <a:xfrm>
                <a:off x="5063446" y="6168629"/>
                <a:ext cx="741858" cy="559895"/>
              </a:xfrm>
              <a:prstGeom prst="rect">
                <a:avLst/>
              </a:prstGeom>
              <a:noFill/>
              <a:ln w="9525">
                <a:noFill/>
                <a:miter lim="800000"/>
                <a:headEnd/>
                <a:tailEnd/>
              </a:ln>
            </p:spPr>
            <p:txBody>
              <a:bodyPr wrap="square">
                <a:spAutoFit/>
              </a:bodyPr>
              <a:lstStyle/>
              <a:p>
                <a:pPr algn="ctr"/>
                <a:r>
                  <a:rPr lang="en-US" sz="1050" b="1" dirty="0">
                    <a:latin typeface="Calibri"/>
                    <a:cs typeface="Calibri"/>
                  </a:rPr>
                  <a:t>Parking</a:t>
                </a:r>
              </a:p>
              <a:p>
                <a:pPr algn="ctr"/>
                <a:r>
                  <a:rPr lang="en-US" sz="1050" b="1" dirty="0">
                    <a:latin typeface="Calibri"/>
                    <a:cs typeface="Calibri"/>
                  </a:rPr>
                  <a:t>#2</a:t>
                </a:r>
              </a:p>
            </p:txBody>
          </p:sp>
          <p:sp>
            <p:nvSpPr>
              <p:cNvPr id="54" name="Line 226"/>
              <p:cNvSpPr>
                <a:spLocks noChangeShapeType="1"/>
              </p:cNvSpPr>
              <p:nvPr/>
            </p:nvSpPr>
            <p:spPr bwMode="auto">
              <a:xfrm>
                <a:off x="3776806" y="3643311"/>
                <a:ext cx="1058" cy="3214625"/>
              </a:xfrm>
              <a:prstGeom prst="line">
                <a:avLst/>
              </a:prstGeom>
              <a:noFill/>
              <a:ln w="9525">
                <a:solidFill>
                  <a:schemeClr val="tx1"/>
                </a:solidFill>
                <a:round/>
                <a:headEnd/>
                <a:tailEnd/>
              </a:ln>
            </p:spPr>
            <p:txBody>
              <a:bodyPr wrap="none" anchor="ctr"/>
              <a:lstStyle/>
              <a:p>
                <a:endParaRPr lang="en-US" dirty="0">
                  <a:latin typeface="Arial"/>
                  <a:cs typeface="Arial"/>
                </a:endParaRPr>
              </a:p>
            </p:txBody>
          </p:sp>
          <p:sp>
            <p:nvSpPr>
              <p:cNvPr id="55" name="Text Box 227"/>
              <p:cNvSpPr txBox="1">
                <a:spLocks noChangeArrowheads="1"/>
              </p:cNvSpPr>
              <p:nvPr/>
            </p:nvSpPr>
            <p:spPr bwMode="auto">
              <a:xfrm rot="16200000">
                <a:off x="5775081" y="4277971"/>
                <a:ext cx="1141871" cy="311077"/>
              </a:xfrm>
              <a:prstGeom prst="rect">
                <a:avLst/>
              </a:prstGeom>
              <a:noFill/>
              <a:ln w="9525">
                <a:noFill/>
                <a:miter lim="800000"/>
                <a:headEnd/>
                <a:tailEnd/>
              </a:ln>
            </p:spPr>
            <p:txBody>
              <a:bodyPr wrap="none">
                <a:spAutoFit/>
              </a:bodyPr>
              <a:lstStyle/>
              <a:p>
                <a:r>
                  <a:rPr lang="en-US" sz="1100" b="1" dirty="0">
                    <a:latin typeface="Calibri"/>
                    <a:cs typeface="Calibri"/>
                  </a:rPr>
                  <a:t>Grand River</a:t>
                </a:r>
              </a:p>
            </p:txBody>
          </p:sp>
          <p:sp>
            <p:nvSpPr>
              <p:cNvPr id="57" name="Rectangle 229"/>
              <p:cNvSpPr>
                <a:spLocks noChangeArrowheads="1"/>
              </p:cNvSpPr>
              <p:nvPr/>
            </p:nvSpPr>
            <p:spPr bwMode="auto">
              <a:xfrm>
                <a:off x="5431486" y="5062651"/>
                <a:ext cx="816914" cy="669234"/>
              </a:xfrm>
              <a:prstGeom prst="rect">
                <a:avLst/>
              </a:prstGeom>
              <a:solidFill>
                <a:schemeClr val="tx1"/>
              </a:solidFill>
              <a:ln w="9525">
                <a:noFill/>
                <a:miter lim="800000"/>
                <a:headEnd/>
                <a:tailEnd/>
              </a:ln>
            </p:spPr>
            <p:txBody>
              <a:bodyPr wrap="none" anchor="ctr"/>
              <a:lstStyle/>
              <a:p>
                <a:pPr algn="ctr"/>
                <a:r>
                  <a:rPr lang="en-US" sz="1000" b="1" cap="small" dirty="0">
                    <a:solidFill>
                      <a:schemeClr val="bg1"/>
                    </a:solidFill>
                    <a:latin typeface="Calibri"/>
                    <a:cs typeface="Calibri"/>
                  </a:rPr>
                  <a:t>First</a:t>
                </a:r>
              </a:p>
              <a:p>
                <a:pPr algn="ctr"/>
                <a:r>
                  <a:rPr lang="en-US" sz="1000" b="1" cap="small" dirty="0">
                    <a:solidFill>
                      <a:schemeClr val="bg1"/>
                    </a:solidFill>
                    <a:latin typeface="Calibri"/>
                    <a:cs typeface="Calibri"/>
                  </a:rPr>
                  <a:t>United</a:t>
                </a:r>
              </a:p>
              <a:p>
                <a:pPr algn="ctr"/>
                <a:r>
                  <a:rPr lang="en-US" sz="1000" b="1" cap="small" dirty="0">
                    <a:solidFill>
                      <a:schemeClr val="bg1"/>
                    </a:solidFill>
                    <a:latin typeface="Calibri"/>
                    <a:cs typeface="Calibri"/>
                  </a:rPr>
                  <a:t>Methodist</a:t>
                </a:r>
              </a:p>
            </p:txBody>
          </p:sp>
          <p:sp>
            <p:nvSpPr>
              <p:cNvPr id="60" name="Text Box 259"/>
              <p:cNvSpPr txBox="1">
                <a:spLocks noChangeArrowheads="1"/>
              </p:cNvSpPr>
              <p:nvPr/>
            </p:nvSpPr>
            <p:spPr bwMode="auto">
              <a:xfrm>
                <a:off x="5377329" y="5703084"/>
                <a:ext cx="968687" cy="339936"/>
              </a:xfrm>
              <a:prstGeom prst="rect">
                <a:avLst/>
              </a:prstGeom>
              <a:noFill/>
              <a:ln w="9525">
                <a:noFill/>
                <a:miter lim="800000"/>
                <a:headEnd/>
                <a:tailEnd/>
              </a:ln>
            </p:spPr>
            <p:txBody>
              <a:bodyPr wrap="none">
                <a:spAutoFit/>
              </a:bodyPr>
              <a:lstStyle/>
              <a:p>
                <a:r>
                  <a:rPr lang="en-US" sz="1100" b="1" dirty="0">
                    <a:latin typeface="Calibri"/>
                    <a:cs typeface="Calibri"/>
                  </a:rPr>
                  <a:t>Warner St.</a:t>
                </a:r>
              </a:p>
            </p:txBody>
          </p:sp>
        </p:grpSp>
        <p:sp>
          <p:nvSpPr>
            <p:cNvPr id="62" name="Text Box 225"/>
            <p:cNvSpPr txBox="1">
              <a:spLocks noChangeArrowheads="1"/>
            </p:cNvSpPr>
            <p:nvPr/>
          </p:nvSpPr>
          <p:spPr bwMode="auto">
            <a:xfrm rot="16200000">
              <a:off x="4806308" y="3861221"/>
              <a:ext cx="801823" cy="253916"/>
            </a:xfrm>
            <a:prstGeom prst="rect">
              <a:avLst/>
            </a:prstGeom>
            <a:noFill/>
            <a:ln w="9525">
              <a:noFill/>
              <a:miter lim="800000"/>
              <a:headEnd/>
              <a:tailEnd/>
            </a:ln>
          </p:spPr>
          <p:txBody>
            <a:bodyPr wrap="none">
              <a:spAutoFit/>
            </a:bodyPr>
            <a:lstStyle/>
            <a:p>
              <a:r>
                <a:rPr lang="en-US" sz="1050" b="1" dirty="0">
                  <a:latin typeface="Calibri"/>
                  <a:cs typeface="Calibri"/>
                </a:rPr>
                <a:t>Thomas St.</a:t>
              </a:r>
            </a:p>
          </p:txBody>
        </p:sp>
        <p:grpSp>
          <p:nvGrpSpPr>
            <p:cNvPr id="3" name="Group 2">
              <a:extLst>
                <a:ext uri="{FF2B5EF4-FFF2-40B4-BE49-F238E27FC236}">
                  <a16:creationId xmlns:a16="http://schemas.microsoft.com/office/drawing/2014/main" id="{D41F65E6-7E58-47C9-A75F-9C816A4EB7DD}"/>
                </a:ext>
              </a:extLst>
            </p:cNvPr>
            <p:cNvGrpSpPr/>
            <p:nvPr/>
          </p:nvGrpSpPr>
          <p:grpSpPr>
            <a:xfrm>
              <a:off x="3874479" y="3354015"/>
              <a:ext cx="2103630" cy="2321609"/>
              <a:chOff x="3883769" y="3351581"/>
              <a:chExt cx="2103630" cy="2321609"/>
            </a:xfrm>
          </p:grpSpPr>
          <p:sp>
            <p:nvSpPr>
              <p:cNvPr id="31" name="Rectangle 229">
                <a:extLst>
                  <a:ext uri="{FF2B5EF4-FFF2-40B4-BE49-F238E27FC236}">
                    <a16:creationId xmlns:a16="http://schemas.microsoft.com/office/drawing/2014/main" id="{F7AA9FB3-29EE-4EE7-AF5D-DA931191710B}"/>
                  </a:ext>
                </a:extLst>
              </p:cNvPr>
              <p:cNvSpPr>
                <a:spLocks noChangeArrowheads="1"/>
              </p:cNvSpPr>
              <p:nvPr/>
            </p:nvSpPr>
            <p:spPr bwMode="auto">
              <a:xfrm>
                <a:off x="3929052" y="3351581"/>
                <a:ext cx="1100149" cy="991820"/>
              </a:xfrm>
              <a:prstGeom prst="rect">
                <a:avLst/>
              </a:prstGeom>
              <a:solidFill>
                <a:schemeClr val="bg1">
                  <a:lumMod val="65000"/>
                </a:schemeClr>
              </a:solidFill>
              <a:ln w="9525">
                <a:noFill/>
                <a:miter lim="800000"/>
                <a:headEnd/>
                <a:tailEnd/>
              </a:ln>
            </p:spPr>
            <p:txBody>
              <a:bodyPr wrap="none" anchor="ctr"/>
              <a:lstStyle/>
              <a:p>
                <a:pPr algn="ctr"/>
                <a:r>
                  <a:rPr lang="en-US" sz="900" b="1" i="1" cap="small" dirty="0">
                    <a:latin typeface="Calibri"/>
                    <a:cs typeface="Calibri"/>
                  </a:rPr>
                  <a:t>Hillside</a:t>
                </a:r>
              </a:p>
              <a:p>
                <a:pPr algn="ctr"/>
                <a:r>
                  <a:rPr lang="en-US" sz="900" b="1" i="1" cap="small" dirty="0">
                    <a:latin typeface="Calibri"/>
                    <a:cs typeface="Calibri"/>
                  </a:rPr>
                  <a:t>Townhome</a:t>
                </a:r>
              </a:p>
              <a:p>
                <a:pPr algn="ctr"/>
                <a:r>
                  <a:rPr lang="en-US" sz="900" b="1" i="1" cap="small" dirty="0">
                    <a:latin typeface="Calibri"/>
                    <a:cs typeface="Calibri"/>
                  </a:rPr>
                  <a:t>Development</a:t>
                </a:r>
              </a:p>
            </p:txBody>
          </p:sp>
          <p:sp>
            <p:nvSpPr>
              <p:cNvPr id="32" name="Text Box 230">
                <a:extLst>
                  <a:ext uri="{FF2B5EF4-FFF2-40B4-BE49-F238E27FC236}">
                    <a16:creationId xmlns:a16="http://schemas.microsoft.com/office/drawing/2014/main" id="{5EA20EBB-3E36-4BD0-B4AB-764677A8E113}"/>
                  </a:ext>
                </a:extLst>
              </p:cNvPr>
              <p:cNvSpPr txBox="1">
                <a:spLocks noChangeArrowheads="1"/>
              </p:cNvSpPr>
              <p:nvPr/>
            </p:nvSpPr>
            <p:spPr bwMode="auto">
              <a:xfrm>
                <a:off x="4376563" y="4381217"/>
                <a:ext cx="623889" cy="430887"/>
              </a:xfrm>
              <a:prstGeom prst="rect">
                <a:avLst/>
              </a:prstGeom>
              <a:noFill/>
              <a:ln w="9525">
                <a:noFill/>
                <a:miter lim="800000"/>
                <a:headEnd/>
                <a:tailEnd/>
              </a:ln>
            </p:spPr>
            <p:txBody>
              <a:bodyPr wrap="none">
                <a:spAutoFit/>
              </a:bodyPr>
              <a:lstStyle/>
              <a:p>
                <a:pPr algn="ctr"/>
                <a:r>
                  <a:rPr lang="en-US" sz="1100" b="1" dirty="0">
                    <a:latin typeface="Calibri"/>
                    <a:cs typeface="Calibri"/>
                  </a:rPr>
                  <a:t>Parking</a:t>
                </a:r>
              </a:p>
              <a:p>
                <a:pPr algn="ctr"/>
                <a:r>
                  <a:rPr lang="en-US" sz="1100" b="1" dirty="0">
                    <a:latin typeface="Calibri"/>
                    <a:cs typeface="Calibri"/>
                  </a:rPr>
                  <a:t>#1</a:t>
                </a:r>
              </a:p>
            </p:txBody>
          </p:sp>
          <p:sp>
            <p:nvSpPr>
              <p:cNvPr id="34" name="Text Box 230">
                <a:extLst>
                  <a:ext uri="{FF2B5EF4-FFF2-40B4-BE49-F238E27FC236}">
                    <a16:creationId xmlns:a16="http://schemas.microsoft.com/office/drawing/2014/main" id="{712BD831-87FE-46E9-B3DB-5039537C9BCA}"/>
                  </a:ext>
                </a:extLst>
              </p:cNvPr>
              <p:cNvSpPr txBox="1">
                <a:spLocks noChangeArrowheads="1"/>
              </p:cNvSpPr>
              <p:nvPr/>
            </p:nvSpPr>
            <p:spPr bwMode="auto">
              <a:xfrm rot="5400000">
                <a:off x="5447973" y="5130110"/>
                <a:ext cx="633306" cy="430887"/>
              </a:xfrm>
              <a:prstGeom prst="rect">
                <a:avLst/>
              </a:prstGeom>
              <a:solidFill>
                <a:schemeClr val="bg1">
                  <a:lumMod val="65000"/>
                </a:schemeClr>
              </a:solidFill>
              <a:ln w="9525">
                <a:noFill/>
                <a:miter lim="800000"/>
                <a:headEnd/>
                <a:tailEnd/>
              </a:ln>
            </p:spPr>
            <p:txBody>
              <a:bodyPr wrap="square">
                <a:spAutoFit/>
              </a:bodyPr>
              <a:lstStyle/>
              <a:p>
                <a:pPr algn="ctr"/>
                <a:r>
                  <a:rPr lang="en-US" sz="1050" b="1" dirty="0">
                    <a:latin typeface="Calibri"/>
                    <a:cs typeface="Calibri"/>
                  </a:rPr>
                  <a:t>Los Tres</a:t>
                </a:r>
              </a:p>
              <a:p>
                <a:pPr algn="ctr"/>
                <a:r>
                  <a:rPr lang="en-US" sz="1050" b="1" dirty="0">
                    <a:latin typeface="Calibri"/>
                    <a:cs typeface="Calibri"/>
                  </a:rPr>
                  <a:t>Amigos</a:t>
                </a:r>
              </a:p>
            </p:txBody>
          </p:sp>
          <p:sp>
            <p:nvSpPr>
              <p:cNvPr id="35" name="Line 218">
                <a:extLst>
                  <a:ext uri="{FF2B5EF4-FFF2-40B4-BE49-F238E27FC236}">
                    <a16:creationId xmlns:a16="http://schemas.microsoft.com/office/drawing/2014/main" id="{48184503-7C98-4DA3-B3F4-9A5A67E1340C}"/>
                  </a:ext>
                </a:extLst>
              </p:cNvPr>
              <p:cNvSpPr>
                <a:spLocks noChangeShapeType="1"/>
              </p:cNvSpPr>
              <p:nvPr/>
            </p:nvSpPr>
            <p:spPr bwMode="auto">
              <a:xfrm flipV="1">
                <a:off x="3902397" y="5662193"/>
                <a:ext cx="2085002" cy="1"/>
              </a:xfrm>
              <a:prstGeom prst="line">
                <a:avLst/>
              </a:prstGeom>
              <a:noFill/>
              <a:ln w="9525">
                <a:solidFill>
                  <a:schemeClr val="tx1"/>
                </a:solidFill>
                <a:round/>
                <a:headEnd/>
                <a:tailEnd/>
              </a:ln>
            </p:spPr>
            <p:txBody>
              <a:bodyPr wrap="none" anchor="ctr"/>
              <a:lstStyle/>
              <a:p>
                <a:endParaRPr lang="en-US" dirty="0">
                  <a:latin typeface="Arial"/>
                  <a:cs typeface="Arial"/>
                </a:endParaRPr>
              </a:p>
            </p:txBody>
          </p:sp>
          <p:sp>
            <p:nvSpPr>
              <p:cNvPr id="36" name="Line 218">
                <a:extLst>
                  <a:ext uri="{FF2B5EF4-FFF2-40B4-BE49-F238E27FC236}">
                    <a16:creationId xmlns:a16="http://schemas.microsoft.com/office/drawing/2014/main" id="{AC515E3E-4A7F-48E1-ABD0-71E704014A3F}"/>
                  </a:ext>
                </a:extLst>
              </p:cNvPr>
              <p:cNvSpPr>
                <a:spLocks noChangeShapeType="1"/>
              </p:cNvSpPr>
              <p:nvPr/>
            </p:nvSpPr>
            <p:spPr bwMode="auto">
              <a:xfrm>
                <a:off x="3886200" y="4795586"/>
                <a:ext cx="2090281" cy="0"/>
              </a:xfrm>
              <a:prstGeom prst="line">
                <a:avLst/>
              </a:prstGeom>
              <a:noFill/>
              <a:ln w="9525">
                <a:solidFill>
                  <a:schemeClr val="tx1"/>
                </a:solidFill>
                <a:round/>
                <a:headEnd/>
                <a:tailEnd/>
              </a:ln>
            </p:spPr>
            <p:txBody>
              <a:bodyPr wrap="none" anchor="ctr"/>
              <a:lstStyle/>
              <a:p>
                <a:endParaRPr lang="en-US" dirty="0">
                  <a:latin typeface="Arial"/>
                  <a:cs typeface="Arial"/>
                </a:endParaRPr>
              </a:p>
            </p:txBody>
          </p:sp>
          <p:sp>
            <p:nvSpPr>
              <p:cNvPr id="38" name="Rectangle 229">
                <a:extLst>
                  <a:ext uri="{FF2B5EF4-FFF2-40B4-BE49-F238E27FC236}">
                    <a16:creationId xmlns:a16="http://schemas.microsoft.com/office/drawing/2014/main" id="{314484D1-65FD-4E00-BBD5-C52C46AC9261}"/>
                  </a:ext>
                </a:extLst>
              </p:cNvPr>
              <p:cNvSpPr>
                <a:spLocks noChangeArrowheads="1"/>
              </p:cNvSpPr>
              <p:nvPr/>
            </p:nvSpPr>
            <p:spPr bwMode="auto">
              <a:xfrm>
                <a:off x="3883769" y="5028900"/>
                <a:ext cx="1139177" cy="644290"/>
              </a:xfrm>
              <a:prstGeom prst="rect">
                <a:avLst/>
              </a:prstGeom>
              <a:solidFill>
                <a:schemeClr val="bg1">
                  <a:lumMod val="65000"/>
                </a:schemeClr>
              </a:solidFill>
              <a:ln w="9525">
                <a:noFill/>
                <a:miter lim="800000"/>
                <a:headEnd/>
                <a:tailEnd/>
              </a:ln>
            </p:spPr>
            <p:txBody>
              <a:bodyPr wrap="none" anchor="ctr"/>
              <a:lstStyle/>
              <a:p>
                <a:pPr algn="ctr"/>
                <a:r>
                  <a:rPr lang="en-US" sz="900" b="1" i="1" cap="small" dirty="0">
                    <a:latin typeface="Calibri"/>
                    <a:cs typeface="Calibri"/>
                  </a:rPr>
                  <a:t>Historic </a:t>
                </a:r>
              </a:p>
              <a:p>
                <a:pPr algn="ctr"/>
                <a:r>
                  <a:rPr lang="en-US" sz="900" b="1" i="1" cap="small" dirty="0">
                    <a:latin typeface="Calibri"/>
                    <a:cs typeface="Calibri"/>
                  </a:rPr>
                  <a:t>District</a:t>
                </a:r>
              </a:p>
            </p:txBody>
          </p:sp>
          <p:sp>
            <p:nvSpPr>
              <p:cNvPr id="39" name="Rectangle 229">
                <a:extLst>
                  <a:ext uri="{FF2B5EF4-FFF2-40B4-BE49-F238E27FC236}">
                    <a16:creationId xmlns:a16="http://schemas.microsoft.com/office/drawing/2014/main" id="{1E5043DD-4CED-40E7-8821-E964158EA40D}"/>
                  </a:ext>
                </a:extLst>
              </p:cNvPr>
              <p:cNvSpPr>
                <a:spLocks noChangeArrowheads="1"/>
              </p:cNvSpPr>
              <p:nvPr/>
            </p:nvSpPr>
            <p:spPr bwMode="auto">
              <a:xfrm>
                <a:off x="3892359" y="4358131"/>
                <a:ext cx="368010" cy="444205"/>
              </a:xfrm>
              <a:prstGeom prst="rect">
                <a:avLst/>
              </a:prstGeom>
              <a:solidFill>
                <a:schemeClr val="bg1">
                  <a:lumMod val="65000"/>
                </a:schemeClr>
              </a:solidFill>
              <a:ln w="9525">
                <a:noFill/>
                <a:miter lim="800000"/>
                <a:headEnd/>
                <a:tailEnd/>
              </a:ln>
            </p:spPr>
            <p:txBody>
              <a:bodyPr wrap="none" anchor="ctr"/>
              <a:lstStyle/>
              <a:p>
                <a:pPr algn="ctr"/>
                <a:r>
                  <a:rPr lang="en-US" sz="800" b="1" i="1" dirty="0">
                    <a:latin typeface="Calibri"/>
                    <a:cs typeface="Calibri"/>
                  </a:rPr>
                  <a:t>Historic </a:t>
                </a:r>
              </a:p>
              <a:p>
                <a:pPr algn="ctr"/>
                <a:r>
                  <a:rPr lang="en-US" sz="800" b="1" i="1" dirty="0">
                    <a:latin typeface="Calibri"/>
                    <a:cs typeface="Calibri"/>
                  </a:rPr>
                  <a:t>District</a:t>
                </a:r>
              </a:p>
            </p:txBody>
          </p:sp>
        </p:grpSp>
      </p:grpSp>
      <p:pic>
        <p:nvPicPr>
          <p:cNvPr id="7" name="Picture 6" descr="A black and white logo&#10;&#10;Description automatically generated">
            <a:extLst>
              <a:ext uri="{FF2B5EF4-FFF2-40B4-BE49-F238E27FC236}">
                <a16:creationId xmlns:a16="http://schemas.microsoft.com/office/drawing/2014/main" id="{99D87595-ED19-0A93-A8FA-A4E8C1A6089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58384" y="5029200"/>
            <a:ext cx="964922" cy="878768"/>
          </a:xfrm>
          <a:prstGeom prst="rect">
            <a:avLst/>
          </a:prstGeom>
        </p:spPr>
      </p:pic>
      <p:sp>
        <p:nvSpPr>
          <p:cNvPr id="8" name="Text Box 259">
            <a:extLst>
              <a:ext uri="{FF2B5EF4-FFF2-40B4-BE49-F238E27FC236}">
                <a16:creationId xmlns:a16="http://schemas.microsoft.com/office/drawing/2014/main" id="{3E35497E-1D72-CA7B-27DD-D334471C8F29}"/>
              </a:ext>
            </a:extLst>
          </p:cNvPr>
          <p:cNvSpPr txBox="1">
            <a:spLocks noChangeArrowheads="1"/>
          </p:cNvSpPr>
          <p:nvPr/>
        </p:nvSpPr>
        <p:spPr bwMode="auto">
          <a:xfrm>
            <a:off x="1905000" y="4495800"/>
            <a:ext cx="760144" cy="261610"/>
          </a:xfrm>
          <a:prstGeom prst="rect">
            <a:avLst/>
          </a:prstGeom>
          <a:noFill/>
          <a:ln w="9525">
            <a:noFill/>
            <a:miter lim="800000"/>
            <a:headEnd/>
            <a:tailEnd/>
          </a:ln>
        </p:spPr>
        <p:txBody>
          <a:bodyPr wrap="none">
            <a:spAutoFit/>
          </a:bodyPr>
          <a:lstStyle/>
          <a:p>
            <a:r>
              <a:rPr lang="en-US" sz="1100" b="1" dirty="0">
                <a:latin typeface="Calibri"/>
                <a:cs typeface="Calibri"/>
              </a:rPr>
              <a:t>School St.</a:t>
            </a:r>
          </a:p>
        </p:txBody>
      </p:sp>
      <p:sp>
        <p:nvSpPr>
          <p:cNvPr id="2" name="TextBox 1">
            <a:extLst>
              <a:ext uri="{FF2B5EF4-FFF2-40B4-BE49-F238E27FC236}">
                <a16:creationId xmlns:a16="http://schemas.microsoft.com/office/drawing/2014/main" id="{96C4C2E5-88DE-4F9E-EB34-74DBCC82CC23}"/>
              </a:ext>
            </a:extLst>
          </p:cNvPr>
          <p:cNvSpPr txBox="1"/>
          <p:nvPr/>
        </p:nvSpPr>
        <p:spPr>
          <a:xfrm>
            <a:off x="228600" y="7450723"/>
            <a:ext cx="814647" cy="169277"/>
          </a:xfrm>
          <a:prstGeom prst="rect">
            <a:avLst/>
          </a:prstGeom>
          <a:noFill/>
        </p:spPr>
        <p:txBody>
          <a:bodyPr wrap="none" rtlCol="0">
            <a:spAutoFit/>
          </a:bodyPr>
          <a:lstStyle/>
          <a:p>
            <a:r>
              <a:rPr lang="en-US" sz="500" dirty="0">
                <a:latin typeface="Calibri" panose="020F0502020204030204" pitchFamily="34" charset="0"/>
                <a:cs typeface="Calibri" panose="020F0502020204030204" pitchFamily="34" charset="0"/>
              </a:rPr>
              <a:t>Updated 3-13-2025 ARH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creen Shot 2013-05-09 at 8.41.07 PM.png"/>
          <p:cNvPicPr>
            <a:picLocks noChangeAspect="1"/>
          </p:cNvPicPr>
          <p:nvPr/>
        </p:nvPicPr>
        <p:blipFill rotWithShape="1">
          <a:blip r:embed="rId2" cstate="print">
            <a:alphaModFix amt="16000"/>
          </a:blip>
          <a:srcRect l="8090" r="2921" b="48276"/>
          <a:stretch/>
        </p:blipFill>
        <p:spPr bwMode="auto">
          <a:xfrm>
            <a:off x="1" y="0"/>
            <a:ext cx="10058400" cy="7772400"/>
          </a:xfrm>
          <a:prstGeom prst="rect">
            <a:avLst/>
          </a:prstGeom>
          <a:noFill/>
          <a:ln w="28575">
            <a:noFill/>
            <a:miter lim="800000"/>
            <a:headEnd/>
            <a:tailEnd/>
          </a:ln>
        </p:spPr>
      </p:pic>
      <p:sp>
        <p:nvSpPr>
          <p:cNvPr id="3075" name="Rectangle 8"/>
          <p:cNvSpPr>
            <a:spLocks noChangeArrowheads="1"/>
          </p:cNvSpPr>
          <p:nvPr/>
        </p:nvSpPr>
        <p:spPr bwMode="auto">
          <a:xfrm>
            <a:off x="152400" y="817873"/>
            <a:ext cx="3102864" cy="6488887"/>
          </a:xfrm>
          <a:prstGeom prst="rect">
            <a:avLst/>
          </a:prstGeom>
          <a:noFill/>
          <a:ln w="9525">
            <a:noFill/>
            <a:miter lim="800000"/>
            <a:headEnd/>
            <a:tailEnd/>
          </a:ln>
        </p:spPr>
        <p:txBody>
          <a:bodyPr lIns="101531" tIns="50766" rIns="101531" bIns="50766">
            <a:spAutoFit/>
          </a:bodyPr>
          <a:lstStyle/>
          <a:p>
            <a:pPr defTabSz="1008063"/>
            <a:r>
              <a:rPr lang="en-US" sz="1200" dirty="0">
                <a:latin typeface="Calibri"/>
                <a:cs typeface="Calibri"/>
              </a:rPr>
              <a:t>The first few moments after the loss of a loved one are tough.  The finality of death catches many of us unaware and sometimes unprepared.  It is our prayer that this guide will help empower you and your family in preparing the funeral arrangements for your loved one.</a:t>
            </a:r>
          </a:p>
          <a:p>
            <a:pPr defTabSz="1008063"/>
            <a:endParaRPr lang="en-US" sz="1200" dirty="0">
              <a:latin typeface="Calibri"/>
              <a:cs typeface="Calibri"/>
            </a:endParaRPr>
          </a:p>
          <a:p>
            <a:pPr defTabSz="1008063"/>
            <a:r>
              <a:rPr lang="en-US" sz="1200" dirty="0">
                <a:latin typeface="Calibri"/>
                <a:cs typeface="Calibri"/>
              </a:rPr>
              <a:t>We have designed this </a:t>
            </a:r>
            <a:r>
              <a:rPr lang="en-US" sz="1200" i="1" dirty="0">
                <a:latin typeface="Calibri"/>
                <a:cs typeface="Calibri"/>
              </a:rPr>
              <a:t>Funeral Preparation Guide</a:t>
            </a:r>
            <a:r>
              <a:rPr lang="en-US" sz="1200" dirty="0">
                <a:latin typeface="Calibri"/>
                <a:cs typeface="Calibri"/>
              </a:rPr>
              <a:t> to answer many of the basic questions families have when planning a funeral service for their loved ones.  Within this guide you will find information about the services Scott Memorial UMC provides for funerals, along with the contact numbers for several reputable funeral homes and printing companies.  </a:t>
            </a:r>
          </a:p>
          <a:p>
            <a:pPr defTabSz="1008063"/>
            <a:endParaRPr lang="en-US" sz="1200" dirty="0">
              <a:latin typeface="Calibri"/>
              <a:cs typeface="Calibri"/>
            </a:endParaRPr>
          </a:p>
          <a:p>
            <a:pPr defTabSz="1008063"/>
            <a:r>
              <a:rPr lang="en-US" sz="1200" dirty="0">
                <a:latin typeface="Calibri"/>
                <a:cs typeface="Calibri"/>
              </a:rPr>
              <a:t>I leave you with these words recorded in the book of Romans 8:35, 37-39:</a:t>
            </a:r>
          </a:p>
          <a:p>
            <a:pPr defTabSz="1008063"/>
            <a:endParaRPr lang="en-US" sz="1300" dirty="0">
              <a:latin typeface="Calibri"/>
              <a:cs typeface="Calibri"/>
            </a:endParaRPr>
          </a:p>
          <a:p>
            <a:pPr defTabSz="1008063"/>
            <a:r>
              <a:rPr lang="en-US" sz="1100" i="1" dirty="0">
                <a:latin typeface="Calibri"/>
                <a:cs typeface="Calibri"/>
              </a:rPr>
              <a:t>“Who shall separate us from the love of Christ? Shall trouble or hardship or persecution or famine or nakedness or danger or sword?......No, in all these things we are more than conquerors through him who loved us. For I am convinced that neither death nor life, neither angels nor demons, neither the present nor the future, nor any power, neither height nor depth, nor anything else in all creation, will be able to separate us from the love of God that is in Christ Jesus our Lord.”</a:t>
            </a:r>
            <a:endParaRPr lang="en-US" sz="1100" dirty="0">
              <a:latin typeface="Calibri"/>
              <a:cs typeface="Calibri"/>
            </a:endParaRPr>
          </a:p>
          <a:p>
            <a:pPr defTabSz="1008063"/>
            <a:endParaRPr lang="en-US" sz="1300" dirty="0">
              <a:latin typeface="Calibri"/>
              <a:cs typeface="Calibri"/>
            </a:endParaRPr>
          </a:p>
          <a:p>
            <a:pPr defTabSz="1008063"/>
            <a:r>
              <a:rPr lang="en-US" sz="1300" dirty="0">
                <a:latin typeface="Calibri"/>
                <a:cs typeface="Calibri"/>
              </a:rPr>
              <a:t>Peace be upon you,</a:t>
            </a:r>
          </a:p>
          <a:p>
            <a:pPr defTabSz="1008063"/>
            <a:r>
              <a:rPr lang="en-US" sz="1300" b="1" dirty="0">
                <a:latin typeface="Calibri"/>
                <a:cs typeface="Calibri"/>
              </a:rPr>
              <a:t>Rev. Dr. Anthony R. Hood</a:t>
            </a:r>
            <a:endParaRPr lang="en-US" sz="1400" b="1" dirty="0">
              <a:latin typeface="Monotype Corsiva"/>
              <a:cs typeface="Monotype Corsiva"/>
            </a:endParaRPr>
          </a:p>
          <a:p>
            <a:pPr defTabSz="1008063"/>
            <a:r>
              <a:rPr lang="en-US" sz="1300" dirty="0">
                <a:latin typeface="Calibri"/>
                <a:cs typeface="Calibri"/>
              </a:rPr>
              <a:t>Pastor </a:t>
            </a:r>
          </a:p>
        </p:txBody>
      </p:sp>
      <p:sp>
        <p:nvSpPr>
          <p:cNvPr id="3076" name="Text Box 24"/>
          <p:cNvSpPr txBox="1">
            <a:spLocks noChangeArrowheads="1"/>
          </p:cNvSpPr>
          <p:nvPr/>
        </p:nvSpPr>
        <p:spPr bwMode="auto">
          <a:xfrm>
            <a:off x="3352800" y="9437"/>
            <a:ext cx="3429000" cy="7750062"/>
          </a:xfrm>
          <a:prstGeom prst="rect">
            <a:avLst/>
          </a:prstGeom>
          <a:noFill/>
          <a:ln w="9525">
            <a:noFill/>
            <a:miter lim="800000"/>
            <a:headEnd/>
            <a:tailEnd/>
          </a:ln>
        </p:spPr>
        <p:txBody>
          <a:bodyPr wrap="square" lIns="100831" tIns="50415" rIns="100831" bIns="50415">
            <a:spAutoFit/>
          </a:bodyPr>
          <a:lstStyle/>
          <a:p>
            <a:pPr defTabSz="1008063"/>
            <a:endParaRPr lang="en-US" sz="1100" b="1" dirty="0">
              <a:latin typeface="Calibri"/>
              <a:cs typeface="Calibri"/>
            </a:endParaRPr>
          </a:p>
          <a:p>
            <a:pPr defTabSz="1008063"/>
            <a:endParaRPr lang="en-US" sz="500" b="1" dirty="0">
              <a:latin typeface="Calibri"/>
              <a:cs typeface="Calibri"/>
            </a:endParaRPr>
          </a:p>
          <a:p>
            <a:pPr defTabSz="1008063"/>
            <a:r>
              <a:rPr lang="en-US" sz="1200" b="1" dirty="0">
                <a:latin typeface="Calibri"/>
                <a:cs typeface="Calibri"/>
              </a:rPr>
              <a:t>Who do I call to make funeral or memorial service arrangements?</a:t>
            </a:r>
          </a:p>
          <a:p>
            <a:pPr defTabSz="1008063"/>
            <a:r>
              <a:rPr lang="en-US" sz="1200" dirty="0">
                <a:latin typeface="Calibri"/>
                <a:cs typeface="Calibri"/>
              </a:rPr>
              <a:t>Call the church office and speak to the Church Administrator, Phyllis Anderson. Phyllis will contact the pastor and check the church calendar for availability.  The pastor, and appropriate additional staff, will meet with your family to finalize the arrangements for your loved one's service.</a:t>
            </a:r>
          </a:p>
          <a:p>
            <a:pPr defTabSz="1008063"/>
            <a:endParaRPr lang="en-US" sz="1100" dirty="0">
              <a:latin typeface="Calibri"/>
              <a:cs typeface="Calibri"/>
            </a:endParaRPr>
          </a:p>
          <a:p>
            <a:pPr defTabSz="1008063"/>
            <a:r>
              <a:rPr lang="en-US" sz="1200" b="1" dirty="0">
                <a:latin typeface="Calibri"/>
                <a:cs typeface="Calibri"/>
              </a:rPr>
              <a:t>Who can have their funeral or memorial service at First United Methodist Church?</a:t>
            </a:r>
            <a:endParaRPr lang="en-US" sz="1200" dirty="0">
              <a:latin typeface="Calibri"/>
              <a:cs typeface="Calibri"/>
            </a:endParaRPr>
          </a:p>
          <a:p>
            <a:pPr defTabSz="1008063"/>
            <a:r>
              <a:rPr lang="en-US" sz="1200" dirty="0">
                <a:latin typeface="Calibri"/>
                <a:cs typeface="Calibri"/>
              </a:rPr>
              <a:t>We are a community of faith, here to serve the needs of our membership and our community. Members and their immediate families take priority when scheduling funeral services.  However, the community at large are welcome to have their funeral or memorial services at First United Methodist Church.  First United Methodist Church is an alcohol and tobacco free facility.  Smoking and the consumption of alcohol within the facilities is strictly prohibited. </a:t>
            </a:r>
          </a:p>
          <a:p>
            <a:pPr defTabSz="1008063"/>
            <a:endParaRPr lang="en-US" sz="1200" dirty="0">
              <a:latin typeface="Calibri"/>
              <a:cs typeface="Calibri"/>
            </a:endParaRPr>
          </a:p>
          <a:p>
            <a:pPr defTabSz="1008063"/>
            <a:r>
              <a:rPr lang="en-US" sz="1200" b="1" dirty="0">
                <a:latin typeface="Calibri"/>
                <a:cs typeface="Calibri"/>
              </a:rPr>
              <a:t>Is there a fee for having a funeral at the church?</a:t>
            </a:r>
          </a:p>
          <a:p>
            <a:pPr defTabSz="1008063"/>
            <a:r>
              <a:rPr lang="en-US" sz="1200" dirty="0">
                <a:latin typeface="Calibri"/>
                <a:cs typeface="Calibri"/>
              </a:rPr>
              <a:t>Funerals and Memorial services for members and their immediate family are free of charge.  However, the family is responsible for the organist’s fee.</a:t>
            </a:r>
          </a:p>
          <a:p>
            <a:pPr defTabSz="1008063"/>
            <a:endParaRPr lang="en-US" sz="1100" dirty="0">
              <a:latin typeface="Calibri"/>
              <a:cs typeface="Calibri"/>
            </a:endParaRPr>
          </a:p>
          <a:p>
            <a:pPr defTabSz="1008063"/>
            <a:r>
              <a:rPr lang="en-US" sz="1200" dirty="0">
                <a:latin typeface="Calibri"/>
                <a:cs typeface="Calibri"/>
              </a:rPr>
              <a:t>Non-Members will be accessed the following fees for holding their funeral or memorial service:</a:t>
            </a:r>
          </a:p>
          <a:p>
            <a:pPr marL="406400" defTabSz="1008063"/>
            <a:r>
              <a:rPr lang="en-US" sz="1200" dirty="0">
                <a:latin typeface="Calibri"/>
                <a:cs typeface="Calibri"/>
              </a:rPr>
              <a:t>Organist Fee                 $200.00 </a:t>
            </a:r>
          </a:p>
          <a:p>
            <a:pPr marL="406400" defTabSz="1008063"/>
            <a:r>
              <a:rPr lang="en-US" sz="1200" dirty="0">
                <a:latin typeface="Calibri"/>
                <a:cs typeface="Calibri"/>
              </a:rPr>
              <a:t>Building Usage Fee    *$100.00 </a:t>
            </a:r>
          </a:p>
          <a:p>
            <a:pPr marL="406400" defTabSz="1008063"/>
            <a:r>
              <a:rPr lang="en-US" sz="1200" dirty="0">
                <a:latin typeface="Calibri"/>
                <a:cs typeface="Calibri"/>
              </a:rPr>
              <a:t>Custodial Fee                *$75.00 </a:t>
            </a:r>
          </a:p>
          <a:p>
            <a:pPr defTabSz="1008063"/>
            <a:endParaRPr lang="en-US" sz="1000" i="1" dirty="0">
              <a:latin typeface="Calibri"/>
              <a:cs typeface="Calibri"/>
            </a:endParaRPr>
          </a:p>
          <a:p>
            <a:pPr algn="ctr" defTabSz="1008063"/>
            <a:r>
              <a:rPr lang="en-US" sz="1200" i="1" dirty="0">
                <a:latin typeface="Calibri"/>
                <a:cs typeface="Calibri"/>
              </a:rPr>
              <a:t>*Fees are due 48hours prior to the date of the funeral/memorial service.</a:t>
            </a:r>
          </a:p>
          <a:p>
            <a:pPr defTabSz="1008063"/>
            <a:endParaRPr lang="en-US" sz="1200" i="1" dirty="0">
              <a:latin typeface="Calibri"/>
              <a:cs typeface="Calibri"/>
            </a:endParaRPr>
          </a:p>
          <a:p>
            <a:pPr defTabSz="1008063"/>
            <a:r>
              <a:rPr lang="en-US" sz="1200" dirty="0">
                <a:latin typeface="Calibri" panose="020F0502020204030204" pitchFamily="34" charset="0"/>
                <a:cs typeface="Calibri" panose="020F0502020204030204" pitchFamily="34" charset="0"/>
              </a:rPr>
              <a:t>The Church </a:t>
            </a:r>
            <a:r>
              <a:rPr lang="en-US" sz="1200" u="sng" dirty="0">
                <a:latin typeface="Calibri" panose="020F0502020204030204" pitchFamily="34" charset="0"/>
                <a:cs typeface="Calibri" panose="020F0502020204030204" pitchFamily="34" charset="0"/>
              </a:rPr>
              <a:t>does not</a:t>
            </a:r>
            <a:r>
              <a:rPr lang="en-US" sz="1200" dirty="0">
                <a:latin typeface="Calibri" panose="020F0502020204030204" pitchFamily="34" charset="0"/>
                <a:cs typeface="Calibri" panose="020F0502020204030204" pitchFamily="34" charset="0"/>
              </a:rPr>
              <a:t> accept personal checks for payment. We accept cash, certified checks and money orders for payment. You may use a personal check for payment of the Organist.</a:t>
            </a:r>
            <a:endParaRPr lang="en-US" sz="1200" i="1" dirty="0">
              <a:latin typeface="Calibri" panose="020F0502020204030204" pitchFamily="34" charset="0"/>
              <a:cs typeface="Calibri" panose="020F0502020204030204" pitchFamily="34" charset="0"/>
            </a:endParaRPr>
          </a:p>
        </p:txBody>
      </p:sp>
      <p:sp>
        <p:nvSpPr>
          <p:cNvPr id="6" name="AutoShape 297"/>
          <p:cNvSpPr>
            <a:spLocks noChangeArrowheads="1"/>
          </p:cNvSpPr>
          <p:nvPr/>
        </p:nvSpPr>
        <p:spPr bwMode="auto">
          <a:xfrm>
            <a:off x="237744" y="304800"/>
            <a:ext cx="2926080" cy="457200"/>
          </a:xfrm>
          <a:prstGeom prst="roundRect">
            <a:avLst>
              <a:gd name="adj" fmla="val 16667"/>
            </a:avLst>
          </a:prstGeom>
          <a:solidFill>
            <a:schemeClr val="tx1"/>
          </a:solidFill>
          <a:ln w="19050">
            <a:solidFill>
              <a:schemeClr val="tx1"/>
            </a:solidFill>
            <a:round/>
            <a:headEnd/>
            <a:tailEnd/>
          </a:ln>
          <a:effectLst/>
        </p:spPr>
        <p:txBody>
          <a:bodyPr wrap="none" anchor="b"/>
          <a:lstStyle/>
          <a:p>
            <a:pPr algn="ctr">
              <a:defRPr/>
            </a:pPr>
            <a:r>
              <a:rPr lang="en-US" sz="2400" b="1" dirty="0">
                <a:solidFill>
                  <a:schemeClr val="bg1"/>
                </a:solidFill>
                <a:effectLst>
                  <a:outerShdw blurRad="38100" dist="38100" dir="2700000" algn="tl">
                    <a:srgbClr val="000000"/>
                  </a:outerShdw>
                </a:effectLst>
                <a:latin typeface="Monotype Corsiva" pitchFamily="66" charset="0"/>
                <a:cs typeface="Times New Roman" pitchFamily="18" charset="0"/>
              </a:rPr>
              <a:t>A Word of Comfort</a:t>
            </a:r>
          </a:p>
        </p:txBody>
      </p:sp>
      <p:sp>
        <p:nvSpPr>
          <p:cNvPr id="3077" name="Rectangle 32"/>
          <p:cNvSpPr>
            <a:spLocks noChangeArrowheads="1"/>
          </p:cNvSpPr>
          <p:nvPr/>
        </p:nvSpPr>
        <p:spPr bwMode="auto">
          <a:xfrm>
            <a:off x="6845808" y="0"/>
            <a:ext cx="3105912" cy="7765451"/>
          </a:xfrm>
          <a:prstGeom prst="rect">
            <a:avLst/>
          </a:prstGeom>
          <a:noFill/>
          <a:ln w="9525">
            <a:noFill/>
            <a:miter lim="800000"/>
            <a:headEnd/>
            <a:tailEnd/>
          </a:ln>
        </p:spPr>
        <p:txBody>
          <a:bodyPr wrap="square" lIns="100831" tIns="50415" rIns="100831" bIns="50415">
            <a:spAutoFit/>
          </a:bodyPr>
          <a:lstStyle/>
          <a:p>
            <a:pPr defTabSz="1008063"/>
            <a:endParaRPr lang="en-US" sz="1300" i="1" dirty="0">
              <a:latin typeface="Calibri"/>
              <a:cs typeface="Calibri"/>
            </a:endParaRPr>
          </a:p>
          <a:p>
            <a:pPr defTabSz="1008063"/>
            <a:endParaRPr lang="en-US" sz="500" i="1" dirty="0">
              <a:latin typeface="Calibri"/>
              <a:cs typeface="Calibri"/>
            </a:endParaRPr>
          </a:p>
          <a:p>
            <a:pPr defTabSz="1008063"/>
            <a:r>
              <a:rPr lang="en-US" sz="1200" b="1" dirty="0">
                <a:latin typeface="Calibri"/>
                <a:cs typeface="Calibri"/>
              </a:rPr>
              <a:t>Does the church recommend a funeral home?</a:t>
            </a:r>
            <a:endParaRPr lang="en-US" sz="1200" dirty="0">
              <a:latin typeface="Calibri"/>
              <a:cs typeface="Calibri"/>
            </a:endParaRPr>
          </a:p>
          <a:p>
            <a:pPr defTabSz="1008063"/>
            <a:r>
              <a:rPr lang="en-US" sz="1200" dirty="0">
                <a:latin typeface="Calibri"/>
                <a:cs typeface="Calibri"/>
              </a:rPr>
              <a:t>No, the church does not have a preferred or recommended funeral home. The following is </a:t>
            </a:r>
          </a:p>
          <a:p>
            <a:pPr defTabSz="1008063"/>
            <a:r>
              <a:rPr lang="en-US" sz="1200" dirty="0">
                <a:latin typeface="Calibri"/>
                <a:cs typeface="Calibri"/>
              </a:rPr>
              <a:t>a list of reputable funeral homes:</a:t>
            </a:r>
          </a:p>
          <a:p>
            <a:pPr defTabSz="1008063"/>
            <a:endParaRPr lang="en-US" sz="800" dirty="0">
              <a:latin typeface="Calibri"/>
              <a:cs typeface="Calibri"/>
            </a:endParaRPr>
          </a:p>
          <a:p>
            <a:pPr algn="ctr" defTabSz="1008063"/>
            <a:r>
              <a:rPr lang="en-US" sz="1200" i="1" dirty="0">
                <a:latin typeface="Calibri"/>
                <a:cs typeface="Calibri"/>
              </a:rPr>
              <a:t>Heeney-Sundquist Funeral Home</a:t>
            </a:r>
          </a:p>
          <a:p>
            <a:pPr algn="ctr" defTabSz="1008063"/>
            <a:r>
              <a:rPr lang="en-US" sz="1200" i="1" dirty="0">
                <a:latin typeface="Calibri"/>
                <a:cs typeface="Calibri"/>
              </a:rPr>
              <a:t>(248) 474-5200</a:t>
            </a:r>
          </a:p>
          <a:p>
            <a:pPr defTabSz="1008063"/>
            <a:endParaRPr lang="en-US" sz="800" i="1" dirty="0">
              <a:latin typeface="Calibri"/>
              <a:cs typeface="Calibri"/>
            </a:endParaRPr>
          </a:p>
          <a:p>
            <a:pPr algn="ctr" defTabSz="1008063"/>
            <a:r>
              <a:rPr lang="en-US" sz="1200" i="1" dirty="0">
                <a:latin typeface="Calibri"/>
                <a:cs typeface="Calibri"/>
              </a:rPr>
              <a:t>Thayer-Rock Funeral Home</a:t>
            </a:r>
          </a:p>
          <a:p>
            <a:pPr algn="ctr" defTabSz="1008063"/>
            <a:r>
              <a:rPr lang="en-US" sz="1200" i="1" dirty="0">
                <a:latin typeface="Calibri"/>
                <a:cs typeface="Calibri"/>
              </a:rPr>
              <a:t>(248) 474-4131</a:t>
            </a:r>
          </a:p>
          <a:p>
            <a:pPr defTabSz="1008063"/>
            <a:endParaRPr lang="en-US" sz="800" dirty="0">
              <a:latin typeface="Calibri"/>
              <a:cs typeface="Calibri"/>
            </a:endParaRPr>
          </a:p>
          <a:p>
            <a:pPr defTabSz="1008063"/>
            <a:r>
              <a:rPr lang="en-US" sz="1200" b="1" dirty="0">
                <a:latin typeface="Calibri"/>
                <a:cs typeface="Calibri"/>
              </a:rPr>
              <a:t>Will the church provide an organist?</a:t>
            </a:r>
          </a:p>
          <a:p>
            <a:pPr defTabSz="1008063"/>
            <a:r>
              <a:rPr lang="en-US" sz="1200" dirty="0">
                <a:latin typeface="Calibri"/>
                <a:cs typeface="Calibri"/>
              </a:rPr>
              <a:t>The church will secure the services of an organist.  However, the family is responsible for paying the organist fee of $200 directly to the organist</a:t>
            </a:r>
          </a:p>
          <a:p>
            <a:pPr defTabSz="1008063"/>
            <a:endParaRPr lang="en-US" sz="1200" b="1" dirty="0">
              <a:latin typeface="Calibri"/>
              <a:cs typeface="Calibri"/>
            </a:endParaRPr>
          </a:p>
          <a:p>
            <a:pPr defTabSz="1008063"/>
            <a:r>
              <a:rPr lang="en-US" sz="1200" b="1" dirty="0">
                <a:latin typeface="Calibri"/>
                <a:cs typeface="Calibri"/>
              </a:rPr>
              <a:t>Can we have a luncheon for our family and friends? Is there a fee?</a:t>
            </a:r>
          </a:p>
          <a:p>
            <a:pPr defTabSz="1008063"/>
            <a:r>
              <a:rPr lang="en-US" sz="1200" dirty="0">
                <a:latin typeface="Calibri"/>
                <a:cs typeface="Calibri"/>
              </a:rPr>
              <a:t>The church will prepare a luncheon, upon request, for your family and friends in Wesley Hall. The fees are: $10 per person for a full luncheon and $5 per person for light desserts and drinks. </a:t>
            </a:r>
          </a:p>
          <a:p>
            <a:pPr defTabSz="1008063"/>
            <a:r>
              <a:rPr lang="en-US" sz="1200" dirty="0">
                <a:latin typeface="Calibri"/>
                <a:cs typeface="Calibri"/>
              </a:rPr>
              <a:t>You may also choose to have an outside caterer to provide a luncheon in Wesley Hall. Caterers must be licensed, bonded and insured; taking full legal liability for all food prepared and served during the luncheon. </a:t>
            </a:r>
          </a:p>
          <a:p>
            <a:pPr defTabSz="1008063"/>
            <a:endParaRPr lang="en-US" sz="1200" b="1" dirty="0">
              <a:latin typeface="Calibri"/>
              <a:cs typeface="Calibri"/>
            </a:endParaRPr>
          </a:p>
          <a:p>
            <a:pPr defTabSz="1008063"/>
            <a:r>
              <a:rPr lang="en-US" sz="1200" b="1" dirty="0">
                <a:latin typeface="Calibri"/>
                <a:cs typeface="Calibri"/>
              </a:rPr>
              <a:t>Can someone other than the pastor give the eulogy or officiate the service?</a:t>
            </a:r>
            <a:endParaRPr lang="en-US" sz="1200" dirty="0">
              <a:latin typeface="Calibri"/>
              <a:cs typeface="Calibri"/>
            </a:endParaRPr>
          </a:p>
          <a:p>
            <a:pPr defTabSz="1008063"/>
            <a:r>
              <a:rPr lang="en-US" sz="1200" dirty="0">
                <a:latin typeface="Calibri"/>
                <a:cs typeface="Calibri"/>
              </a:rPr>
              <a:t>The pastor, as shepherd and leader of First United Methodist Church, is responsible for officiating and giving the eulogy for all funeral services. However, special consideration will be given on a case-by-case basis.  </a:t>
            </a:r>
          </a:p>
          <a:p>
            <a:pPr defTabSz="1008063"/>
            <a:endParaRPr lang="en-US" sz="1000" dirty="0">
              <a:latin typeface="Calibri"/>
              <a:cs typeface="Calibri"/>
            </a:endParaRPr>
          </a:p>
          <a:p>
            <a:pPr defTabSz="1008063"/>
            <a:r>
              <a:rPr lang="en-US" sz="1200" dirty="0">
                <a:latin typeface="Calibri"/>
                <a:cs typeface="Calibri"/>
              </a:rPr>
              <a:t>You are free to include outside clergy in the funeral service offering prayer, a musical selection, or reading scripture.</a:t>
            </a:r>
          </a:p>
        </p:txBody>
      </p:sp>
      <p:sp>
        <p:nvSpPr>
          <p:cNvPr id="2" name="TextBox 1">
            <a:extLst>
              <a:ext uri="{FF2B5EF4-FFF2-40B4-BE49-F238E27FC236}">
                <a16:creationId xmlns:a16="http://schemas.microsoft.com/office/drawing/2014/main" id="{0B95FF3B-71C9-9F11-7B4B-4455E5133265}"/>
              </a:ext>
            </a:extLst>
          </p:cNvPr>
          <p:cNvSpPr txBox="1"/>
          <p:nvPr/>
        </p:nvSpPr>
        <p:spPr>
          <a:xfrm>
            <a:off x="2080953" y="7386273"/>
            <a:ext cx="814647" cy="169277"/>
          </a:xfrm>
          <a:prstGeom prst="rect">
            <a:avLst/>
          </a:prstGeom>
          <a:noFill/>
        </p:spPr>
        <p:txBody>
          <a:bodyPr wrap="none" rtlCol="0">
            <a:spAutoFit/>
          </a:bodyPr>
          <a:lstStyle/>
          <a:p>
            <a:r>
              <a:rPr lang="en-US" sz="500" dirty="0">
                <a:latin typeface="Calibri" panose="020F0502020204030204" pitchFamily="34" charset="0"/>
                <a:cs typeface="Calibri" panose="020F0502020204030204" pitchFamily="34" charset="0"/>
              </a:rPr>
              <a:t>Updated 3-13-2025 ARH</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7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7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2665</TotalTime>
  <Words>973</Words>
  <Application>Microsoft Office PowerPoint</Application>
  <PresentationFormat>Custom</PresentationFormat>
  <Paragraphs>100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Monotype Corsiva</vt:lpstr>
      <vt:lpstr>Times New Roman</vt:lpstr>
      <vt:lpstr>Default Design</vt:lpstr>
      <vt:lpstr>PowerPoint Presentation</vt:lpstr>
      <vt:lpstr>PowerPoint Presentation</vt:lpstr>
    </vt:vector>
  </TitlesOfParts>
  <Company>CMHS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Rev. Anthony R. Hood</dc:creator>
  <cp:lastModifiedBy>Anthony Hood</cp:lastModifiedBy>
  <cp:revision>211</cp:revision>
  <cp:lastPrinted>2001-08-05T18:29:24Z</cp:lastPrinted>
  <dcterms:created xsi:type="dcterms:W3CDTF">2001-06-27T15:20:45Z</dcterms:created>
  <dcterms:modified xsi:type="dcterms:W3CDTF">2025-03-14T01:49:48Z</dcterms:modified>
</cp:coreProperties>
</file>